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handoutMasterIdLst>
    <p:handoutMasterId r:id="rId93"/>
  </p:handoutMasterIdLst>
  <p:sldIdLst>
    <p:sldId id="524" r:id="rId2"/>
    <p:sldId id="525" r:id="rId3"/>
    <p:sldId id="526" r:id="rId4"/>
    <p:sldId id="527" r:id="rId5"/>
    <p:sldId id="531" r:id="rId6"/>
    <p:sldId id="532" r:id="rId7"/>
    <p:sldId id="528" r:id="rId8"/>
    <p:sldId id="559" r:id="rId9"/>
    <p:sldId id="560" r:id="rId10"/>
    <p:sldId id="561" r:id="rId11"/>
    <p:sldId id="562" r:id="rId12"/>
    <p:sldId id="563" r:id="rId13"/>
    <p:sldId id="564" r:id="rId14"/>
    <p:sldId id="534" r:id="rId15"/>
    <p:sldId id="536" r:id="rId16"/>
    <p:sldId id="537" r:id="rId17"/>
    <p:sldId id="538" r:id="rId18"/>
    <p:sldId id="539" r:id="rId19"/>
    <p:sldId id="540" r:id="rId20"/>
    <p:sldId id="546" r:id="rId21"/>
    <p:sldId id="547" r:id="rId22"/>
    <p:sldId id="548" r:id="rId23"/>
    <p:sldId id="549" r:id="rId24"/>
    <p:sldId id="550" r:id="rId25"/>
    <p:sldId id="551" r:id="rId26"/>
    <p:sldId id="552" r:id="rId27"/>
    <p:sldId id="553" r:id="rId28"/>
    <p:sldId id="554" r:id="rId29"/>
    <p:sldId id="555" r:id="rId30"/>
    <p:sldId id="565" r:id="rId31"/>
    <p:sldId id="566" r:id="rId32"/>
    <p:sldId id="567" r:id="rId33"/>
    <p:sldId id="568" r:id="rId34"/>
    <p:sldId id="569" r:id="rId35"/>
    <p:sldId id="570" r:id="rId36"/>
    <p:sldId id="571" r:id="rId37"/>
    <p:sldId id="572" r:id="rId38"/>
    <p:sldId id="573" r:id="rId39"/>
    <p:sldId id="574" r:id="rId40"/>
    <p:sldId id="575" r:id="rId41"/>
    <p:sldId id="576" r:id="rId42"/>
    <p:sldId id="577" r:id="rId43"/>
    <p:sldId id="578" r:id="rId44"/>
    <p:sldId id="579" r:id="rId45"/>
    <p:sldId id="580" r:id="rId46"/>
    <p:sldId id="581" r:id="rId47"/>
    <p:sldId id="582" r:id="rId48"/>
    <p:sldId id="583" r:id="rId49"/>
    <p:sldId id="584" r:id="rId50"/>
    <p:sldId id="585" r:id="rId51"/>
    <p:sldId id="586" r:id="rId52"/>
    <p:sldId id="587" r:id="rId53"/>
    <p:sldId id="588" r:id="rId54"/>
    <p:sldId id="589" r:id="rId55"/>
    <p:sldId id="590" r:id="rId56"/>
    <p:sldId id="591" r:id="rId57"/>
    <p:sldId id="592" r:id="rId58"/>
    <p:sldId id="593" r:id="rId59"/>
    <p:sldId id="594" r:id="rId60"/>
    <p:sldId id="595" r:id="rId61"/>
    <p:sldId id="596" r:id="rId62"/>
    <p:sldId id="597" r:id="rId63"/>
    <p:sldId id="598" r:id="rId64"/>
    <p:sldId id="599" r:id="rId65"/>
    <p:sldId id="600" r:id="rId66"/>
    <p:sldId id="601" r:id="rId67"/>
    <p:sldId id="602" r:id="rId68"/>
    <p:sldId id="603" r:id="rId69"/>
    <p:sldId id="604" r:id="rId70"/>
    <p:sldId id="605" r:id="rId71"/>
    <p:sldId id="606" r:id="rId72"/>
    <p:sldId id="607" r:id="rId73"/>
    <p:sldId id="608" r:id="rId74"/>
    <p:sldId id="609" r:id="rId75"/>
    <p:sldId id="610" r:id="rId76"/>
    <p:sldId id="611" r:id="rId77"/>
    <p:sldId id="612" r:id="rId78"/>
    <p:sldId id="613" r:id="rId79"/>
    <p:sldId id="614" r:id="rId80"/>
    <p:sldId id="615" r:id="rId81"/>
    <p:sldId id="616" r:id="rId82"/>
    <p:sldId id="617" r:id="rId83"/>
    <p:sldId id="618" r:id="rId84"/>
    <p:sldId id="619" r:id="rId85"/>
    <p:sldId id="620" r:id="rId86"/>
    <p:sldId id="621" r:id="rId87"/>
    <p:sldId id="622" r:id="rId88"/>
    <p:sldId id="623" r:id="rId89"/>
    <p:sldId id="624" r:id="rId90"/>
    <p:sldId id="625" r:id="rId91"/>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Times New Roman" pitchFamily="18" charset="0"/>
        <a:ea typeface="ＭＳ Ｐゴシック" charset="-128"/>
        <a:cs typeface="+mn-cs"/>
      </a:defRPr>
    </a:lvl1pPr>
    <a:lvl2pPr marL="457200" algn="ctr" rtl="0" fontAlgn="base">
      <a:spcBef>
        <a:spcPct val="0"/>
      </a:spcBef>
      <a:spcAft>
        <a:spcPct val="0"/>
      </a:spcAft>
      <a:defRPr sz="2400" kern="1200">
        <a:solidFill>
          <a:schemeClr val="tx1"/>
        </a:solidFill>
        <a:latin typeface="Times New Roman" pitchFamily="18" charset="0"/>
        <a:ea typeface="ＭＳ Ｐゴシック" charset="-128"/>
        <a:cs typeface="+mn-cs"/>
      </a:defRPr>
    </a:lvl2pPr>
    <a:lvl3pPr marL="914400" algn="ctr" rtl="0" fontAlgn="base">
      <a:spcBef>
        <a:spcPct val="0"/>
      </a:spcBef>
      <a:spcAft>
        <a:spcPct val="0"/>
      </a:spcAft>
      <a:defRPr sz="2400" kern="1200">
        <a:solidFill>
          <a:schemeClr val="tx1"/>
        </a:solidFill>
        <a:latin typeface="Times New Roman" pitchFamily="18" charset="0"/>
        <a:ea typeface="ＭＳ Ｐゴシック" charset="-128"/>
        <a:cs typeface="+mn-cs"/>
      </a:defRPr>
    </a:lvl3pPr>
    <a:lvl4pPr marL="1371600" algn="ctr" rtl="0" fontAlgn="base">
      <a:spcBef>
        <a:spcPct val="0"/>
      </a:spcBef>
      <a:spcAft>
        <a:spcPct val="0"/>
      </a:spcAft>
      <a:defRPr sz="2400" kern="1200">
        <a:solidFill>
          <a:schemeClr val="tx1"/>
        </a:solidFill>
        <a:latin typeface="Times New Roman" pitchFamily="18" charset="0"/>
        <a:ea typeface="ＭＳ Ｐゴシック" charset="-128"/>
        <a:cs typeface="+mn-cs"/>
      </a:defRPr>
    </a:lvl4pPr>
    <a:lvl5pPr marL="1828800" algn="ctr" rtl="0" fontAlgn="base">
      <a:spcBef>
        <a:spcPct val="0"/>
      </a:spcBef>
      <a:spcAft>
        <a:spcPct val="0"/>
      </a:spcAft>
      <a:defRPr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C9E"/>
    <a:srgbClr val="FF0900"/>
    <a:srgbClr val="DEB786"/>
    <a:srgbClr val="FFFD00"/>
    <a:srgbClr val="FFFFCC"/>
    <a:srgbClr val="000080"/>
    <a:srgbClr val="99CCFF"/>
    <a:srgbClr val="008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0" autoAdjust="0"/>
    <p:restoredTop sz="94660"/>
  </p:normalViewPr>
  <p:slideViewPr>
    <p:cSldViewPr snapToGrid="0">
      <p:cViewPr varScale="1">
        <p:scale>
          <a:sx n="97" d="100"/>
          <a:sy n="97" d="100"/>
        </p:scale>
        <p:origin x="-96" y="-612"/>
      </p:cViewPr>
      <p:guideLst>
        <p:guide orient="horz" pos="68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Times New Roman" charset="0"/>
                <a:ea typeface="+mn-ea"/>
                <a:cs typeface="+mn-cs"/>
              </a:defRPr>
            </a:lvl1pPr>
          </a:lstStyle>
          <a:p>
            <a:pPr>
              <a:defRPr/>
            </a:pPr>
            <a:endParaRPr lang="en-US"/>
          </a:p>
        </p:txBody>
      </p:sp>
      <p:sp>
        <p:nvSpPr>
          <p:cNvPr id="409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charset="0"/>
                <a:ea typeface="+mn-ea"/>
                <a:cs typeface="+mn-cs"/>
              </a:defRPr>
            </a:lvl1pPr>
          </a:lstStyle>
          <a:p>
            <a:pPr>
              <a:defRPr/>
            </a:pPr>
            <a:endParaRPr lang="en-US"/>
          </a:p>
        </p:txBody>
      </p:sp>
      <p:sp>
        <p:nvSpPr>
          <p:cNvPr id="409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Times New Roman" charset="0"/>
                <a:ea typeface="+mn-ea"/>
                <a:cs typeface="+mn-cs"/>
              </a:defRPr>
            </a:lvl1pPr>
          </a:lstStyle>
          <a:p>
            <a:pPr>
              <a:defRPr/>
            </a:pPr>
            <a:endParaRPr lang="en-US"/>
          </a:p>
        </p:txBody>
      </p:sp>
      <p:sp>
        <p:nvSpPr>
          <p:cNvPr id="409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charset="0"/>
              </a:defRPr>
            </a:lvl1pPr>
          </a:lstStyle>
          <a:p>
            <a:pPr>
              <a:defRPr/>
            </a:pPr>
            <a:fld id="{E098001B-57E7-4D81-BF4D-BE03B83674F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Times New Roman" charset="0"/>
                <a:ea typeface="+mn-ea"/>
                <a:cs typeface="+mn-cs"/>
              </a:defRPr>
            </a:lvl1pPr>
          </a:lstStyle>
          <a:p>
            <a:pPr>
              <a:defRPr/>
            </a:pPr>
            <a:endParaRPr lang="en-US"/>
          </a:p>
        </p:txBody>
      </p:sp>
      <p:sp>
        <p:nvSpPr>
          <p:cNvPr id="4608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charset="0"/>
                <a:ea typeface="+mn-ea"/>
                <a:cs typeface="+mn-cs"/>
              </a:defRPr>
            </a:lvl1pPr>
          </a:lstStyle>
          <a:p>
            <a:pPr>
              <a:defRPr/>
            </a:pPr>
            <a:endParaRPr lang="en-US"/>
          </a:p>
        </p:txBody>
      </p:sp>
      <p:sp>
        <p:nvSpPr>
          <p:cNvPr id="1146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Times New Roman" charset="0"/>
                <a:ea typeface="+mn-ea"/>
                <a:cs typeface="+mn-cs"/>
              </a:defRPr>
            </a:lvl1pPr>
          </a:lstStyle>
          <a:p>
            <a:pPr>
              <a:defRPr/>
            </a:pPr>
            <a:endParaRPr lang="en-US"/>
          </a:p>
        </p:txBody>
      </p:sp>
      <p:sp>
        <p:nvSpPr>
          <p:cNvPr id="4608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charset="0"/>
              </a:defRPr>
            </a:lvl1pPr>
          </a:lstStyle>
          <a:p>
            <a:pPr>
              <a:defRPr/>
            </a:pPr>
            <a:fld id="{839949B6-6D4F-4EAC-932A-85B9068B98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15716" name="Slide Number Placeholder 3"/>
          <p:cNvSpPr>
            <a:spLocks noGrp="1"/>
          </p:cNvSpPr>
          <p:nvPr>
            <p:ph type="sldNum" sz="quarter" idx="5"/>
          </p:nvPr>
        </p:nvSpPr>
        <p:spPr>
          <a:noFill/>
        </p:spPr>
        <p:txBody>
          <a:bodyPr/>
          <a:lstStyle/>
          <a:p>
            <a:fld id="{3284B40C-E06C-4711-8BF2-CD64618E849C}" type="slidenum">
              <a:rPr lang="en-US" smtClean="0">
                <a:latin typeface="Times New Roman" pitchFamily="18" charset="0"/>
              </a:rPr>
              <a:pPr/>
              <a:t>1</a:t>
            </a:fld>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FA0DE-1A06-42A0-9470-FCC27E9AFFF7}" type="slidenum">
              <a:rPr lang="en-US"/>
              <a:pPr/>
              <a:t>51</a:t>
            </a:fld>
            <a:endParaRPr lang="en-US"/>
          </a:p>
        </p:txBody>
      </p:sp>
      <p:sp>
        <p:nvSpPr>
          <p:cNvPr id="819202" name="Rectangle 2"/>
          <p:cNvSpPr>
            <a:spLocks noGrp="1" noRot="1" noChangeAspect="1" noChangeArrowheads="1" noTextEdit="1"/>
          </p:cNvSpPr>
          <p:nvPr>
            <p:ph type="sldImg"/>
          </p:nvPr>
        </p:nvSpPr>
        <p:spPr>
          <a:ln/>
        </p:spPr>
      </p:sp>
      <p:sp>
        <p:nvSpPr>
          <p:cNvPr id="819203"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470DA0-94F3-499A-A24E-F70B7DECD0AD}" type="slidenum">
              <a:rPr lang="en-US"/>
              <a:pPr/>
              <a:t>52</a:t>
            </a:fld>
            <a:endParaRPr lang="en-US"/>
          </a:p>
        </p:txBody>
      </p:sp>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C98B0-8CB7-4B9A-8BFB-AB0EED8DF948}" type="slidenum">
              <a:rPr lang="en-US"/>
              <a:pPr/>
              <a:t>53</a:t>
            </a:fld>
            <a:endParaRPr lang="en-US"/>
          </a:p>
        </p:txBody>
      </p:sp>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4B433B-C474-4DAE-84F7-09DDEFB1AD57}" type="slidenum">
              <a:rPr lang="en-US"/>
              <a:pPr/>
              <a:t>54</a:t>
            </a:fld>
            <a:endParaRPr lang="en-US"/>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95CF1-7FEB-4FD1-8669-985DFEE923DF}" type="slidenum">
              <a:rPr lang="en-US"/>
              <a:pPr/>
              <a:t>55</a:t>
            </a:fld>
            <a:endParaRPr lang="en-US"/>
          </a:p>
        </p:txBody>
      </p:sp>
      <p:sp>
        <p:nvSpPr>
          <p:cNvPr id="828418" name="Rectangle 2"/>
          <p:cNvSpPr>
            <a:spLocks noGrp="1" noRot="1" noChangeAspect="1" noChangeArrowheads="1" noTextEdit="1"/>
          </p:cNvSpPr>
          <p:nvPr>
            <p:ph type="sldImg"/>
          </p:nvPr>
        </p:nvSpPr>
        <p:spPr>
          <a:ln/>
        </p:spPr>
      </p:sp>
      <p:sp>
        <p:nvSpPr>
          <p:cNvPr id="828419"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CFC87A-9C15-4AB3-A772-FA2E99C19EEF}" type="slidenum">
              <a:rPr lang="en-US"/>
              <a:pPr/>
              <a:t>56</a:t>
            </a:fld>
            <a:endParaRPr lang="en-US"/>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4DD42-F17B-4DCA-8086-26F8DD992AEE}" type="slidenum">
              <a:rPr lang="en-US"/>
              <a:pPr/>
              <a:t>57</a:t>
            </a:fld>
            <a:endParaRPr lang="en-US"/>
          </a:p>
        </p:txBody>
      </p:sp>
      <p:sp>
        <p:nvSpPr>
          <p:cNvPr id="834562" name="Rectangle 2"/>
          <p:cNvSpPr>
            <a:spLocks noGrp="1" noRot="1" noChangeAspect="1" noChangeArrowheads="1" noTextEdit="1"/>
          </p:cNvSpPr>
          <p:nvPr>
            <p:ph type="sldImg"/>
          </p:nvPr>
        </p:nvSpPr>
        <p:spPr>
          <a:ln/>
        </p:spPr>
      </p:sp>
      <p:sp>
        <p:nvSpPr>
          <p:cNvPr id="834563"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17A5D6-8C91-4F3D-B3BE-47C7B17F49DC}" type="slidenum">
              <a:rPr lang="en-US"/>
              <a:pPr/>
              <a:t>58</a:t>
            </a:fld>
            <a:endParaRPr lang="en-US"/>
          </a:p>
        </p:txBody>
      </p:sp>
      <p:sp>
        <p:nvSpPr>
          <p:cNvPr id="836610" name="Rectangle 2"/>
          <p:cNvSpPr>
            <a:spLocks noGrp="1" noRot="1" noChangeAspect="1" noChangeArrowheads="1" noTextEdit="1"/>
          </p:cNvSpPr>
          <p:nvPr>
            <p:ph type="sldImg"/>
          </p:nvPr>
        </p:nvSpPr>
        <p:spPr>
          <a:ln/>
        </p:spPr>
      </p:sp>
      <p:sp>
        <p:nvSpPr>
          <p:cNvPr id="836611" name="Rectangle 3"/>
          <p:cNvSpPr>
            <a:spLocks noGrp="1" noChangeArrowheads="1"/>
          </p:cNvSpPr>
          <p:nvPr>
            <p:ph type="body" idx="1"/>
          </p:nvPr>
        </p:nvSpPr>
        <p:spPr>
          <a:xfrm>
            <a:off x="937154" y="4414561"/>
            <a:ext cx="5136092" cy="4185532"/>
          </a:xfrm>
        </p:spPr>
        <p:txBody>
          <a:bodyPr lIns="92250" tIns="46125" rIns="92250" bIns="46125"/>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5B2BB-E436-4AEC-A5BD-F7E85FDD61E4}" type="slidenum">
              <a:rPr lang="en-US"/>
              <a:pPr/>
              <a:t>59</a:t>
            </a:fld>
            <a:endParaRPr lang="en-US"/>
          </a:p>
        </p:txBody>
      </p:sp>
      <p:sp>
        <p:nvSpPr>
          <p:cNvPr id="838658" name="Rectangle 2"/>
          <p:cNvSpPr>
            <a:spLocks noGrp="1" noRot="1" noChangeAspect="1" noChangeArrowheads="1" noTextEdit="1"/>
          </p:cNvSpPr>
          <p:nvPr>
            <p:ph type="sldImg"/>
          </p:nvPr>
        </p:nvSpPr>
        <p:spPr>
          <a:ln/>
        </p:spPr>
      </p:sp>
      <p:sp>
        <p:nvSpPr>
          <p:cNvPr id="838659" name="Rectangle 3"/>
          <p:cNvSpPr>
            <a:spLocks noGrp="1" noChangeArrowheads="1"/>
          </p:cNvSpPr>
          <p:nvPr>
            <p:ph type="body" idx="1"/>
          </p:nvPr>
        </p:nvSpPr>
        <p:spPr>
          <a:xfrm>
            <a:off x="937154" y="4414561"/>
            <a:ext cx="5136092" cy="4185532"/>
          </a:xfrm>
        </p:spPr>
        <p:txBody>
          <a:bodyPr lIns="92250" tIns="46125" rIns="92250" bIns="46125"/>
          <a:lstStyle/>
          <a:p>
            <a:r>
              <a:rPr lang="en-US"/>
              <a:t>Possibly mention that straw matting may be preferred with the new permit. Plastic degrades and falls apart in the sun.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64F96F-6427-46B7-A436-245F80A3BDEA}" type="slidenum">
              <a:rPr lang="en-US"/>
              <a:pPr/>
              <a:t>60</a:t>
            </a:fld>
            <a:endParaRPr 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pPr defTabSz="930915"/>
            <a:fld id="{CE8FB148-8668-456F-957A-5B370F56E435}" type="slidenum">
              <a:rPr lang="en-US" smtClean="0"/>
              <a:pPr defTabSz="930915"/>
              <a:t>5</a:t>
            </a:fld>
            <a:endParaRPr lang="en-US" dirty="0" smtClean="0"/>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87D89-4EB5-44BF-A832-00C764524CE3}" type="slidenum">
              <a:rPr lang="en-US"/>
              <a:pPr/>
              <a:t>61</a:t>
            </a:fld>
            <a:endParaRPr lang="en-US"/>
          </a:p>
        </p:txBody>
      </p:sp>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C7D9B9-9DA9-4F02-9ADE-5EB749F6B83D}" type="slidenum">
              <a:rPr lang="en-US"/>
              <a:pPr/>
              <a:t>62</a:t>
            </a:fld>
            <a:endParaRPr lang="en-US"/>
          </a:p>
        </p:txBody>
      </p:sp>
      <p:sp>
        <p:nvSpPr>
          <p:cNvPr id="846850" name="Rectangle 2"/>
          <p:cNvSpPr>
            <a:spLocks noGrp="1" noRot="1" noChangeAspect="1" noChangeArrowheads="1" noTextEdit="1"/>
          </p:cNvSpPr>
          <p:nvPr>
            <p:ph type="sldImg"/>
          </p:nvPr>
        </p:nvSpPr>
        <p:spPr>
          <a:ln/>
        </p:spPr>
      </p:sp>
      <p:sp>
        <p:nvSpPr>
          <p:cNvPr id="846851"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83FFF-785F-4EA4-9C51-09931FE34C12}" type="slidenum">
              <a:rPr lang="en-US"/>
              <a:pPr/>
              <a:t>63</a:t>
            </a:fld>
            <a:endParaRPr lang="en-US"/>
          </a:p>
        </p:txBody>
      </p:sp>
      <p:sp>
        <p:nvSpPr>
          <p:cNvPr id="844802" name="Rectangle 2"/>
          <p:cNvSpPr>
            <a:spLocks noGrp="1" noRot="1" noChangeAspect="1" noChangeArrowheads="1" noTextEdit="1"/>
          </p:cNvSpPr>
          <p:nvPr>
            <p:ph type="sldImg"/>
          </p:nvPr>
        </p:nvSpPr>
        <p:spPr>
          <a:ln/>
        </p:spPr>
      </p:sp>
      <p:sp>
        <p:nvSpPr>
          <p:cNvPr id="844803"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D4142-6112-494D-8698-CD704DC93E94}" type="slidenum">
              <a:rPr lang="en-US"/>
              <a:pPr/>
              <a:t>64</a:t>
            </a:fld>
            <a:endParaRPr lang="en-US"/>
          </a:p>
        </p:txBody>
      </p:sp>
      <p:sp>
        <p:nvSpPr>
          <p:cNvPr id="848898" name="Rectangle 2"/>
          <p:cNvSpPr>
            <a:spLocks noGrp="1" noRot="1" noChangeAspect="1" noChangeArrowheads="1" noTextEdit="1"/>
          </p:cNvSpPr>
          <p:nvPr>
            <p:ph type="sldImg"/>
          </p:nvPr>
        </p:nvSpPr>
        <p:spPr>
          <a:ln/>
        </p:spPr>
      </p:sp>
      <p:sp>
        <p:nvSpPr>
          <p:cNvPr id="848899"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47335-D71F-41AE-830F-C48D6C85842B}" type="slidenum">
              <a:rPr lang="en-US"/>
              <a:pPr/>
              <a:t>65</a:t>
            </a:fld>
            <a:endParaRPr lang="en-US"/>
          </a:p>
        </p:txBody>
      </p:sp>
      <p:sp>
        <p:nvSpPr>
          <p:cNvPr id="850946" name="Rectangle 2"/>
          <p:cNvSpPr>
            <a:spLocks noGrp="1" noRot="1" noChangeAspect="1" noChangeArrowheads="1" noTextEdit="1"/>
          </p:cNvSpPr>
          <p:nvPr>
            <p:ph type="sldImg"/>
          </p:nvPr>
        </p:nvSpPr>
        <p:spPr>
          <a:ln/>
        </p:spPr>
      </p:sp>
      <p:sp>
        <p:nvSpPr>
          <p:cNvPr id="850947"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74330-8D36-4919-A9D8-A7CC3555854E}" type="slidenum">
              <a:rPr lang="en-US"/>
              <a:pPr/>
              <a:t>66</a:t>
            </a:fld>
            <a:endParaRPr lang="en-US"/>
          </a:p>
        </p:txBody>
      </p:sp>
      <p:sp>
        <p:nvSpPr>
          <p:cNvPr id="852994" name="Rectangle 2"/>
          <p:cNvSpPr>
            <a:spLocks noGrp="1" noRot="1" noChangeAspect="1" noChangeArrowheads="1" noTextEdit="1"/>
          </p:cNvSpPr>
          <p:nvPr>
            <p:ph type="sldImg"/>
          </p:nvPr>
        </p:nvSpPr>
        <p:spPr>
          <a:ln/>
        </p:spPr>
      </p:sp>
      <p:sp>
        <p:nvSpPr>
          <p:cNvPr id="852995"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8D833A-4A05-412E-8728-1AF20F7B3DFE}" type="slidenum">
              <a:rPr lang="en-US"/>
              <a:pPr/>
              <a:t>67</a:t>
            </a:fld>
            <a:endParaRPr lang="en-US"/>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62607-186D-4E7A-85CB-15D92340367B}" type="slidenum">
              <a:rPr lang="en-US"/>
              <a:pPr/>
              <a:t>68</a:t>
            </a:fld>
            <a:endParaRPr lang="en-US"/>
          </a:p>
        </p:txBody>
      </p:sp>
      <p:sp>
        <p:nvSpPr>
          <p:cNvPr id="858114" name="Rectangle 2"/>
          <p:cNvSpPr>
            <a:spLocks noGrp="1" noRot="1" noChangeAspect="1" noChangeArrowheads="1" noTextEdit="1"/>
          </p:cNvSpPr>
          <p:nvPr>
            <p:ph type="sldImg"/>
          </p:nvPr>
        </p:nvSpPr>
        <p:spPr>
          <a:ln/>
        </p:spPr>
      </p:sp>
      <p:sp>
        <p:nvSpPr>
          <p:cNvPr id="858115"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540EE-648B-4FDB-8E08-1B5320E572C8}" type="slidenum">
              <a:rPr lang="en-US"/>
              <a:pPr/>
              <a:t>69</a:t>
            </a:fld>
            <a:endParaRPr lang="en-US"/>
          </a:p>
        </p:txBody>
      </p:sp>
      <p:sp>
        <p:nvSpPr>
          <p:cNvPr id="860162" name="Rectangle 2"/>
          <p:cNvSpPr>
            <a:spLocks noGrp="1" noRot="1" noChangeAspect="1" noChangeArrowheads="1" noTextEdit="1"/>
          </p:cNvSpPr>
          <p:nvPr>
            <p:ph type="sldImg"/>
          </p:nvPr>
        </p:nvSpPr>
        <p:spPr>
          <a:ln/>
        </p:spPr>
      </p:sp>
      <p:sp>
        <p:nvSpPr>
          <p:cNvPr id="860163"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6C94A2-2597-4F35-B08F-7981E23A28BD}" type="slidenum">
              <a:rPr lang="en-US"/>
              <a:pPr/>
              <a:t>70</a:t>
            </a:fld>
            <a:endParaRPr lang="en-US"/>
          </a:p>
        </p:txBody>
      </p:sp>
      <p:sp>
        <p:nvSpPr>
          <p:cNvPr id="862210" name="Rectangle 2"/>
          <p:cNvSpPr>
            <a:spLocks noGrp="1" noRot="1" noChangeAspect="1" noChangeArrowheads="1" noTextEdit="1"/>
          </p:cNvSpPr>
          <p:nvPr>
            <p:ph type="sldImg"/>
          </p:nvPr>
        </p:nvSpPr>
        <p:spPr>
          <a:ln/>
        </p:spPr>
      </p:sp>
      <p:sp>
        <p:nvSpPr>
          <p:cNvPr id="862211"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pPr defTabSz="930915"/>
            <a:fld id="{C3B0CB2A-CDD5-47CD-B956-D3578C801067}" type="slidenum">
              <a:rPr lang="en-US" smtClean="0"/>
              <a:pPr defTabSz="930915"/>
              <a:t>6</a:t>
            </a:fld>
            <a:endParaRPr lang="en-US" dirty="0" smtClean="0"/>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r>
              <a:rPr lang="en-US" smtClean="0"/>
              <a:t>Ballona creek</a:t>
            </a:r>
          </a:p>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6F874-7645-43FC-83B5-FA51D6F9A3DC}" type="slidenum">
              <a:rPr lang="en-US"/>
              <a:pPr/>
              <a:t>71</a:t>
            </a:fld>
            <a:endParaRPr lang="en-US"/>
          </a:p>
        </p:txBody>
      </p:sp>
      <p:sp>
        <p:nvSpPr>
          <p:cNvPr id="864258" name="Rectangle 2"/>
          <p:cNvSpPr>
            <a:spLocks noGrp="1" noRot="1" noChangeAspect="1" noChangeArrowheads="1" noTextEdit="1"/>
          </p:cNvSpPr>
          <p:nvPr>
            <p:ph type="sldImg"/>
          </p:nvPr>
        </p:nvSpPr>
        <p:spPr>
          <a:ln/>
        </p:spPr>
      </p:sp>
      <p:sp>
        <p:nvSpPr>
          <p:cNvPr id="864259"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FE1D7-272F-418C-9449-FA3B4F5DAD84}" type="slidenum">
              <a:rPr lang="en-US"/>
              <a:pPr/>
              <a:t>72</a:t>
            </a:fld>
            <a:endParaRPr lang="en-US"/>
          </a:p>
        </p:txBody>
      </p:sp>
      <p:sp>
        <p:nvSpPr>
          <p:cNvPr id="866306" name="Rectangle 2"/>
          <p:cNvSpPr>
            <a:spLocks noGrp="1" noRot="1" noChangeAspect="1" noChangeArrowheads="1" noTextEdit="1"/>
          </p:cNvSpPr>
          <p:nvPr>
            <p:ph type="sldImg"/>
          </p:nvPr>
        </p:nvSpPr>
        <p:spPr>
          <a:ln/>
        </p:spPr>
      </p:sp>
      <p:sp>
        <p:nvSpPr>
          <p:cNvPr id="866307"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27F3A-2301-405B-8861-370BA8C71E02}" type="slidenum">
              <a:rPr lang="en-US"/>
              <a:pPr/>
              <a:t>73</a:t>
            </a:fld>
            <a:endParaRPr lang="en-US"/>
          </a:p>
        </p:txBody>
      </p:sp>
      <p:sp>
        <p:nvSpPr>
          <p:cNvPr id="868354" name="Rectangle 2"/>
          <p:cNvSpPr>
            <a:spLocks noGrp="1" noRot="1" noChangeAspect="1" noChangeArrowheads="1" noTextEdit="1"/>
          </p:cNvSpPr>
          <p:nvPr>
            <p:ph type="sldImg"/>
          </p:nvPr>
        </p:nvSpPr>
        <p:spPr>
          <a:ln/>
        </p:spPr>
      </p:sp>
      <p:sp>
        <p:nvSpPr>
          <p:cNvPr id="868355"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5552D9-A28B-43EB-BAE0-F12AB73FC691}" type="slidenum">
              <a:rPr lang="en-US"/>
              <a:pPr/>
              <a:t>74</a:t>
            </a:fld>
            <a:endParaRPr lang="en-US"/>
          </a:p>
        </p:txBody>
      </p:sp>
      <p:sp>
        <p:nvSpPr>
          <p:cNvPr id="870402" name="Rectangle 2"/>
          <p:cNvSpPr>
            <a:spLocks noGrp="1" noRot="1" noChangeAspect="1" noChangeArrowheads="1" noTextEdit="1"/>
          </p:cNvSpPr>
          <p:nvPr>
            <p:ph type="sldImg"/>
          </p:nvPr>
        </p:nvSpPr>
        <p:spPr>
          <a:ln/>
        </p:spPr>
      </p:sp>
      <p:sp>
        <p:nvSpPr>
          <p:cNvPr id="870403"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CB7DA-6712-4977-AC3E-985B58ED2323}" type="slidenum">
              <a:rPr lang="en-US"/>
              <a:pPr/>
              <a:t>75</a:t>
            </a:fld>
            <a:endParaRPr lang="en-US"/>
          </a:p>
        </p:txBody>
      </p:sp>
      <p:sp>
        <p:nvSpPr>
          <p:cNvPr id="872450" name="Rectangle 2"/>
          <p:cNvSpPr>
            <a:spLocks noGrp="1" noRot="1" noChangeAspect="1" noChangeArrowheads="1" noTextEdit="1"/>
          </p:cNvSpPr>
          <p:nvPr>
            <p:ph type="sldImg"/>
          </p:nvPr>
        </p:nvSpPr>
        <p:spPr>
          <a:ln/>
        </p:spPr>
      </p:sp>
      <p:sp>
        <p:nvSpPr>
          <p:cNvPr id="872451"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9EFCE-742E-4962-9785-5204CA375105}" type="slidenum">
              <a:rPr lang="en-US"/>
              <a:pPr/>
              <a:t>76</a:t>
            </a:fld>
            <a:endParaRPr lang="en-US"/>
          </a:p>
        </p:txBody>
      </p:sp>
      <p:sp>
        <p:nvSpPr>
          <p:cNvPr id="874498" name="Rectangle 2"/>
          <p:cNvSpPr>
            <a:spLocks noGrp="1" noRot="1" noChangeAspect="1" noChangeArrowheads="1" noTextEdit="1"/>
          </p:cNvSpPr>
          <p:nvPr>
            <p:ph type="sldImg"/>
          </p:nvPr>
        </p:nvSpPr>
        <p:spPr>
          <a:ln/>
        </p:spPr>
      </p:sp>
      <p:sp>
        <p:nvSpPr>
          <p:cNvPr id="874499"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CFD09-2541-4CDF-AD46-428F89F16520}" type="slidenum">
              <a:rPr lang="en-US"/>
              <a:pPr/>
              <a:t>77</a:t>
            </a:fld>
            <a:endParaRPr lang="en-US"/>
          </a:p>
        </p:txBody>
      </p:sp>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5B842-06BD-41D6-BAAF-4DEC1739DA78}" type="slidenum">
              <a:rPr lang="en-US"/>
              <a:pPr/>
              <a:t>78</a:t>
            </a:fld>
            <a:endParaRPr lang="en-US"/>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C40D4-BC21-4553-AE0F-17D76B79D3F9}" type="slidenum">
              <a:rPr lang="en-US"/>
              <a:pPr/>
              <a:t>79</a:t>
            </a:fld>
            <a:endParaRPr lang="en-US"/>
          </a:p>
        </p:txBody>
      </p:sp>
      <p:sp>
        <p:nvSpPr>
          <p:cNvPr id="880642" name="Rectangle 2"/>
          <p:cNvSpPr>
            <a:spLocks noGrp="1" noRot="1" noChangeAspect="1" noChangeArrowheads="1" noTextEdit="1"/>
          </p:cNvSpPr>
          <p:nvPr>
            <p:ph type="sldImg"/>
          </p:nvPr>
        </p:nvSpPr>
        <p:spPr>
          <a:ln/>
        </p:spPr>
      </p:sp>
      <p:sp>
        <p:nvSpPr>
          <p:cNvPr id="880643"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4DF6E0-332A-4FC4-B8EE-307A46957B95}" type="slidenum">
              <a:rPr lang="en-US"/>
              <a:pPr/>
              <a:t>83</a:t>
            </a:fld>
            <a:endParaRPr lang="en-US"/>
          </a:p>
        </p:txBody>
      </p:sp>
      <p:sp>
        <p:nvSpPr>
          <p:cNvPr id="889858" name="Rectangle 2"/>
          <p:cNvSpPr>
            <a:spLocks noGrp="1" noRot="1" noChangeAspect="1" noChangeArrowheads="1" noTextEdit="1"/>
          </p:cNvSpPr>
          <p:nvPr>
            <p:ph type="sldImg"/>
          </p:nvPr>
        </p:nvSpPr>
        <p:spPr>
          <a:ln/>
        </p:spPr>
      </p:sp>
      <p:sp>
        <p:nvSpPr>
          <p:cNvPr id="889859" name="Rectangle 3"/>
          <p:cNvSpPr>
            <a:spLocks noGrp="1" noChangeArrowheads="1"/>
          </p:cNvSpPr>
          <p:nvPr>
            <p:ph type="body" idx="1"/>
          </p:nvPr>
        </p:nvSpPr>
        <p:spPr>
          <a:xfrm>
            <a:off x="937154" y="4414561"/>
            <a:ext cx="5136092" cy="4185532"/>
          </a:xfrm>
        </p:spPr>
        <p:txBody>
          <a:bodyPr/>
          <a:lstStyle/>
          <a:p>
            <a:r>
              <a:rPr lang="en-US"/>
              <a:t>Entrances/ inlet protection, fill at end of street.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pPr defTabSz="930915"/>
            <a:fld id="{2F6BBD22-51BF-4573-AE51-143DE0C39CE1}" type="slidenum">
              <a:rPr lang="en-US" smtClean="0"/>
              <a:pPr defTabSz="930915"/>
              <a:t>15</a:t>
            </a:fld>
            <a:endParaRPr lang="en-US" dirty="0" smtClean="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r>
              <a:rPr lang="en-US" smtClean="0"/>
              <a:t>a couple of things happen when an nal exceedance occurs. First, you have to submit your monitoring results to the RB, via SMARTS. Then, if the RB elects, an nal exceedance report must be submitted.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FCFA4-5A39-421A-83A9-4752B8AD48AF}" type="slidenum">
              <a:rPr lang="en-US"/>
              <a:pPr/>
              <a:t>85</a:t>
            </a:fld>
            <a:endParaRPr lang="en-US"/>
          </a:p>
        </p:txBody>
      </p:sp>
      <p:sp>
        <p:nvSpPr>
          <p:cNvPr id="898050" name="Rectangle 2"/>
          <p:cNvSpPr>
            <a:spLocks noGrp="1" noRot="1" noChangeAspect="1" noChangeArrowheads="1" noTextEdit="1"/>
          </p:cNvSpPr>
          <p:nvPr>
            <p:ph type="sldImg"/>
          </p:nvPr>
        </p:nvSpPr>
        <p:spPr>
          <a:ln/>
        </p:spPr>
      </p:sp>
      <p:sp>
        <p:nvSpPr>
          <p:cNvPr id="898051" name="Rectangle 3"/>
          <p:cNvSpPr>
            <a:spLocks noGrp="1" noChangeArrowheads="1"/>
          </p:cNvSpPr>
          <p:nvPr>
            <p:ph type="body" idx="1"/>
          </p:nvPr>
        </p:nvSpPr>
        <p:spPr>
          <a:xfrm>
            <a:off x="937154" y="4414561"/>
            <a:ext cx="5136092" cy="4185532"/>
          </a:xfrm>
        </p:spPr>
        <p:txBody>
          <a:bodyPr/>
          <a:lstStyle/>
          <a:p>
            <a:r>
              <a:rPr lang="en-US"/>
              <a:t>No controls.  Will go onto street.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1CD4AE-06F1-4EAD-8EB2-19161D4A4A9A}" type="slidenum">
              <a:rPr lang="en-US"/>
              <a:pPr/>
              <a:t>87</a:t>
            </a:fld>
            <a:endParaRPr lang="en-US"/>
          </a:p>
        </p:txBody>
      </p:sp>
      <p:sp>
        <p:nvSpPr>
          <p:cNvPr id="900098" name="Rectangle 2"/>
          <p:cNvSpPr>
            <a:spLocks noGrp="1" noRot="1" noChangeAspect="1" noChangeArrowheads="1" noTextEdit="1"/>
          </p:cNvSpPr>
          <p:nvPr>
            <p:ph type="sldImg"/>
          </p:nvPr>
        </p:nvSpPr>
        <p:spPr>
          <a:ln/>
        </p:spPr>
      </p:sp>
      <p:sp>
        <p:nvSpPr>
          <p:cNvPr id="900099" name="Rectangle 3"/>
          <p:cNvSpPr>
            <a:spLocks noGrp="1" noChangeArrowheads="1"/>
          </p:cNvSpPr>
          <p:nvPr>
            <p:ph type="body" idx="1"/>
          </p:nvPr>
        </p:nvSpPr>
        <p:spPr>
          <a:xfrm>
            <a:off x="937154" y="4414561"/>
            <a:ext cx="5136092" cy="4185532"/>
          </a:xfrm>
        </p:spPr>
        <p:txBody>
          <a:bodyPr/>
          <a:lstStyle/>
          <a:p>
            <a:r>
              <a:rPr lang="en-US"/>
              <a:t>No final stabilization.</a:t>
            </a:r>
          </a:p>
          <a:p>
            <a:r>
              <a:rPr lang="en-US"/>
              <a:t>Dirt in street.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D926D-73F8-4739-8E6F-342763C9C04F}" type="slidenum">
              <a:rPr lang="en-US"/>
              <a:pPr/>
              <a:t>88</a:t>
            </a:fld>
            <a:endParaRPr lang="en-US"/>
          </a:p>
        </p:txBody>
      </p:sp>
      <p:sp>
        <p:nvSpPr>
          <p:cNvPr id="904194" name="Rectangle 2"/>
          <p:cNvSpPr>
            <a:spLocks noGrp="1" noRot="1" noChangeAspect="1" noChangeArrowheads="1" noTextEdit="1"/>
          </p:cNvSpPr>
          <p:nvPr>
            <p:ph type="sldImg"/>
          </p:nvPr>
        </p:nvSpPr>
        <p:spPr>
          <a:ln/>
        </p:spPr>
      </p:sp>
      <p:sp>
        <p:nvSpPr>
          <p:cNvPr id="904195"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4ABB6-9600-4368-BA8E-E156BF5A2338}" type="slidenum">
              <a:rPr lang="en-US"/>
              <a:pPr/>
              <a:t>89</a:t>
            </a:fld>
            <a:endParaRPr lang="en-US"/>
          </a:p>
        </p:txBody>
      </p:sp>
      <p:sp>
        <p:nvSpPr>
          <p:cNvPr id="906242" name="Rectangle 2"/>
          <p:cNvSpPr>
            <a:spLocks noGrp="1" noRot="1" noChangeAspect="1" noChangeArrowheads="1" noTextEdit="1"/>
          </p:cNvSpPr>
          <p:nvPr>
            <p:ph type="sldImg"/>
          </p:nvPr>
        </p:nvSpPr>
        <p:spPr>
          <a:ln/>
        </p:spPr>
      </p:sp>
      <p:sp>
        <p:nvSpPr>
          <p:cNvPr id="906243"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pPr defTabSz="930915"/>
            <a:fld id="{856BE21E-DFFC-48EB-98FE-901316EF2DDB}" type="slidenum">
              <a:rPr lang="en-US" smtClean="0"/>
              <a:pPr defTabSz="930915"/>
              <a:t>16</a:t>
            </a:fld>
            <a:endParaRPr lang="en-US" dirty="0"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r>
              <a:rPr lang="en-US" smtClean="0"/>
              <a:t>Submit nel violation report to rb via smarts; must be certified by an lrp or approved signatory – very fast turnaround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1: 37.2 NTU</a:t>
            </a:r>
          </a:p>
          <a:p>
            <a:r>
              <a:rPr lang="en-US" dirty="0" smtClean="0"/>
              <a:t>Sample 2: &gt;1000 NTU</a:t>
            </a:r>
          </a:p>
          <a:p>
            <a:r>
              <a:rPr lang="en-US" dirty="0" smtClean="0"/>
              <a:t>Sample 2: after 10:1 dilution, measured 372 NTU</a:t>
            </a:r>
          </a:p>
          <a:p>
            <a:r>
              <a:rPr lang="en-US" dirty="0" smtClean="0"/>
              <a:t>Goes to show that you can’t judge</a:t>
            </a:r>
            <a:r>
              <a:rPr lang="en-US" baseline="0" dirty="0" smtClean="0"/>
              <a:t> turbidity without a turbidity meter. </a:t>
            </a:r>
          </a:p>
        </p:txBody>
      </p:sp>
      <p:sp>
        <p:nvSpPr>
          <p:cNvPr id="4" name="Slide Number Placeholder 3"/>
          <p:cNvSpPr>
            <a:spLocks noGrp="1"/>
          </p:cNvSpPr>
          <p:nvPr>
            <p:ph type="sldNum" sz="quarter" idx="10"/>
          </p:nvPr>
        </p:nvSpPr>
        <p:spPr/>
        <p:txBody>
          <a:bodyPr/>
          <a:lstStyle/>
          <a:p>
            <a:pPr>
              <a:defRPr/>
            </a:pPr>
            <a:fld id="{151E5AEA-3CED-49CA-9029-01A69AEF5F0C}" type="slidenum">
              <a:rPr lang="en-US" smtClean="0"/>
              <a:pPr>
                <a:defRPr/>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48800A-6504-42DF-8C27-F23B7AAF5C20}" type="slidenum">
              <a:rPr lang="en-US"/>
              <a:pPr/>
              <a:t>48</a:t>
            </a:fld>
            <a:endParaRPr lang="en-US"/>
          </a:p>
        </p:txBody>
      </p:sp>
      <p:sp>
        <p:nvSpPr>
          <p:cNvPr id="813058" name="Rectangle 2"/>
          <p:cNvSpPr>
            <a:spLocks noGrp="1" noRot="1" noChangeAspect="1" noChangeArrowheads="1" noTextEdit="1"/>
          </p:cNvSpPr>
          <p:nvPr>
            <p:ph type="sldImg"/>
          </p:nvPr>
        </p:nvSpPr>
        <p:spPr>
          <a:ln/>
        </p:spPr>
      </p:sp>
      <p:sp>
        <p:nvSpPr>
          <p:cNvPr id="813059"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BF8DA-166E-4620-A724-027BD3E469F9}" type="slidenum">
              <a:rPr lang="en-US"/>
              <a:pPr/>
              <a:t>49</a:t>
            </a:fld>
            <a:endParaRPr lang="en-US"/>
          </a:p>
        </p:txBody>
      </p:sp>
      <p:sp>
        <p:nvSpPr>
          <p:cNvPr id="815106" name="Rectangle 2"/>
          <p:cNvSpPr>
            <a:spLocks noGrp="1" noRot="1" noChangeAspect="1" noChangeArrowheads="1" noTextEdit="1"/>
          </p:cNvSpPr>
          <p:nvPr>
            <p:ph type="sldImg"/>
          </p:nvPr>
        </p:nvSpPr>
        <p:spPr>
          <a:ln/>
        </p:spPr>
      </p:sp>
      <p:sp>
        <p:nvSpPr>
          <p:cNvPr id="815107"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A20996-1A01-4B45-8130-50A081BCBBC9}" type="slidenum">
              <a:rPr lang="en-US"/>
              <a:pPr/>
              <a:t>50</a:t>
            </a:fld>
            <a:endParaRPr lang="en-US"/>
          </a:p>
        </p:txBody>
      </p:sp>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a:xfrm>
            <a:off x="937154" y="4414561"/>
            <a:ext cx="5136092" cy="4185532"/>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36BF39-1C5C-4FE8-B79A-B652D9E74A6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019800"/>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1863725" y="6532563"/>
            <a:ext cx="2895600" cy="325437"/>
          </a:xfrm>
          <a:prstGeom prst="rect">
            <a:avLst/>
          </a:prstGeom>
        </p:spPr>
        <p:txBody>
          <a:bodyPr/>
          <a:lstStyle>
            <a:lvl1pPr>
              <a:defRPr/>
            </a:lvl1pPr>
          </a:lstStyle>
          <a:p>
            <a:r>
              <a:rPr lang="en-US"/>
              <a:t>		   </a:t>
            </a:r>
            <a:fld id="{826F9BBE-33E1-41E5-9885-0B1B69CF8B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639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019800"/>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1863725" y="6532563"/>
            <a:ext cx="2895600" cy="325437"/>
          </a:xfrm>
          <a:prstGeom prst="rect">
            <a:avLst/>
          </a:prstGeom>
        </p:spPr>
        <p:txBody>
          <a:bodyPr/>
          <a:lstStyle>
            <a:lvl1pPr>
              <a:defRPr/>
            </a:lvl1pPr>
          </a:lstStyle>
          <a:p>
            <a:r>
              <a:rPr lang="en-US"/>
              <a:t>		   </a:t>
            </a:r>
            <a:fld id="{20F88402-07C6-4DE7-AD97-C224B7AA2A6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50838"/>
            <a:ext cx="8229600" cy="639762"/>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371600"/>
            <a:ext cx="4038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33800"/>
            <a:ext cx="4038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33800"/>
            <a:ext cx="4038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019800"/>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1863725" y="6532563"/>
            <a:ext cx="2895600" cy="325437"/>
          </a:xfrm>
          <a:prstGeom prst="rect">
            <a:avLst/>
          </a:prstGeom>
        </p:spPr>
        <p:txBody>
          <a:bodyPr/>
          <a:lstStyle>
            <a:lvl1pPr>
              <a:defRPr/>
            </a:lvl1pPr>
          </a:lstStyle>
          <a:p>
            <a:r>
              <a:rPr lang="en-US"/>
              <a:t>		   </a:t>
            </a:r>
            <a:fld id="{DA4838A8-9C4D-4A2D-8674-518ECCA6043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019800"/>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1863725" y="6532563"/>
            <a:ext cx="2895600" cy="325437"/>
          </a:xfrm>
          <a:prstGeom prst="rect">
            <a:avLst/>
          </a:prstGeom>
        </p:spPr>
        <p:txBody>
          <a:bodyPr/>
          <a:lstStyle>
            <a:lvl1pPr>
              <a:defRPr/>
            </a:lvl1pPr>
          </a:lstStyle>
          <a:p>
            <a:r>
              <a:rPr lang="en-US"/>
              <a:t>		   </a:t>
            </a:r>
            <a:fld id="{75F32F4A-6074-4564-971E-F4F0A55E11B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639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4038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019800"/>
            <a:ext cx="2133600" cy="47625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1863725" y="6532563"/>
            <a:ext cx="2895600" cy="325437"/>
          </a:xfrm>
          <a:prstGeom prst="rect">
            <a:avLst/>
          </a:prstGeom>
        </p:spPr>
        <p:txBody>
          <a:bodyPr/>
          <a:lstStyle>
            <a:lvl1pPr>
              <a:defRPr/>
            </a:lvl1pPr>
          </a:lstStyle>
          <a:p>
            <a:r>
              <a:rPr lang="en-US"/>
              <a:t>		   </a:t>
            </a:r>
            <a:fld id="{005D1007-2A40-4EFF-9973-2AE824C1186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0BA18D-0052-4532-A147-31348010CA4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E88F9EE-AF2A-47DD-8719-57B6DD6DA4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9812192-E99C-4E60-ACD0-222A7BA6EF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C2EFBF9-0DF7-4245-9282-F9883BBBE9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3722EE-76B6-4B03-990F-539CAEDE0C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atin typeface="Times New Roman" charset="0"/>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8B4034-0530-4DFF-9320-C2F6CCB259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rtlCol="0"/>
          <a:lstStyle>
            <a:lvl1pPr fontAlgn="auto">
              <a:spcBef>
                <a:spcPts val="0"/>
              </a:spcBef>
              <a:spcAft>
                <a:spcPts val="0"/>
              </a:spcAft>
              <a:defRPr>
                <a:solidFill>
                  <a:schemeClr val="tx1">
                    <a:tint val="75000"/>
                  </a:schemeClr>
                </a:solidFill>
                <a:latin typeface="+mn-lt"/>
                <a:cs typeface="ＭＳ Ｐゴシック" charset="-128"/>
              </a:defRPr>
            </a:lvl1pPr>
          </a:lstStyle>
          <a:p>
            <a:pPr>
              <a:defRPr/>
            </a:pPr>
            <a:endParaRPr lang="en-US"/>
          </a:p>
        </p:txBody>
      </p:sp>
      <p:sp>
        <p:nvSpPr>
          <p:cNvPr id="6" name="Footer Placeholder 5"/>
          <p:cNvSpPr>
            <a:spLocks noGrp="1" noChangeArrowheads="1"/>
          </p:cNvSpPr>
          <p:nvPr>
            <p:ph type="ftr" sz="quarter" idx="11"/>
          </p:nvPr>
        </p:nvSpPr>
        <p:spPr>
          <a:xfrm>
            <a:off x="3124200" y="6356350"/>
            <a:ext cx="2895600" cy="365125"/>
          </a:xfrm>
          <a:prstGeom prst="rect">
            <a:avLst/>
          </a:prstGeom>
        </p:spPr>
        <p:txBody>
          <a:bodyPr/>
          <a:lstStyle>
            <a:lvl1pPr>
              <a:defRPr>
                <a:latin typeface="Times New Roman" charset="0"/>
                <a:cs typeface="ＭＳ Ｐゴシック"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20DDDF2-3849-461E-B2ED-BF52A8F098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r>
              <a:rPr lang="en-US"/>
              <a:t>		   </a:t>
            </a:r>
            <a:fld id="{387A0E13-CC08-4DCE-BF12-F7E260368215}" type="slidenum">
              <a:rPr lang="en-US"/>
              <a:pPr>
                <a:defRPr/>
              </a:pPr>
              <a:t>‹#›</a:t>
            </a:fld>
            <a:endParaRPr lang="en-US"/>
          </a:p>
        </p:txBody>
      </p:sp>
      <p:sp>
        <p:nvSpPr>
          <p:cNvPr id="4" name="Slide Number Placeholder 17"/>
          <p:cNvSpPr>
            <a:spLocks noGrp="1"/>
          </p:cNvSpPr>
          <p:nvPr>
            <p:ph type="sldNum" sz="quarter" idx="12"/>
          </p:nvPr>
        </p:nvSpPr>
        <p:spPr/>
        <p:txBody>
          <a:bodyPr/>
          <a:lstStyle>
            <a:lvl1pPr>
              <a:defRPr/>
            </a:lvl1pPr>
          </a:lstStyle>
          <a:p>
            <a:pPr>
              <a:defRPr/>
            </a:pPr>
            <a:fld id="{34C4EA0F-FCDA-4DB9-9078-0B3F4AAAF08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019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22400"/>
            <a:ext cx="7772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4613" y="6232525"/>
            <a:ext cx="69215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Times New Roman" charset="0"/>
              </a:defRPr>
            </a:lvl1pPr>
          </a:lstStyle>
          <a:p>
            <a:pPr>
              <a:defRPr/>
            </a:pPr>
            <a:fld id="{0F44629D-B2C1-47E8-B0F6-0FBA72DC75F6}" type="slidenum">
              <a:rPr lang="en-US"/>
              <a:pPr>
                <a:defRPr/>
              </a:pPr>
              <a:t>‹#›</a:t>
            </a:fld>
            <a:endParaRPr lang="en-US"/>
          </a:p>
        </p:txBody>
      </p:sp>
      <p:sp>
        <p:nvSpPr>
          <p:cNvPr id="5" name="Title 1"/>
          <p:cNvSpPr txBox="1">
            <a:spLocks/>
          </p:cNvSpPr>
          <p:nvPr userDrawn="1"/>
        </p:nvSpPr>
        <p:spPr bwMode="auto">
          <a:xfrm>
            <a:off x="6180138" y="6350000"/>
            <a:ext cx="2128837" cy="438150"/>
          </a:xfrm>
          <a:prstGeom prst="rect">
            <a:avLst/>
          </a:prstGeom>
          <a:noFill/>
          <a:ln w="9525">
            <a:noFill/>
            <a:miter lim="800000"/>
            <a:headEnd/>
            <a:tailEnd/>
          </a:ln>
        </p:spPr>
        <p:txBody>
          <a:bodyPr/>
          <a:lstStyle/>
          <a:p>
            <a:pPr algn="r" eaLnBrk="0" hangingPunct="0">
              <a:lnSpc>
                <a:spcPct val="90000"/>
              </a:lnSpc>
              <a:defRPr/>
            </a:pPr>
            <a:r>
              <a:rPr lang="en-US" kern="0" dirty="0" err="1">
                <a:solidFill>
                  <a:srgbClr val="1F4C9E"/>
                </a:solidFill>
                <a:latin typeface="+mj-lt"/>
                <a:cs typeface="ＭＳ Ｐゴシック" charset="-128"/>
              </a:rPr>
              <a:t>Stormwater</a:t>
            </a:r>
            <a:endParaRPr lang="en-US" kern="0" dirty="0">
              <a:solidFill>
                <a:srgbClr val="1F4C9E"/>
              </a:solidFill>
              <a:latin typeface="+mj-lt"/>
              <a:cs typeface="ＭＳ Ｐゴシック" charset="-128"/>
            </a:endParaRPr>
          </a:p>
        </p:txBody>
      </p:sp>
      <p:pic>
        <p:nvPicPr>
          <p:cNvPr id="2" name="Picture 5" descr="RBF 1color.png"/>
          <p:cNvPicPr>
            <a:picLocks noChangeAspect="1"/>
          </p:cNvPicPr>
          <p:nvPr userDrawn="1"/>
        </p:nvPicPr>
        <p:blipFill>
          <a:blip r:embed="rId17"/>
          <a:srcRect/>
          <a:stretch>
            <a:fillRect/>
          </a:stretch>
        </p:blipFill>
        <p:spPr bwMode="auto">
          <a:xfrm>
            <a:off x="8350250" y="6389688"/>
            <a:ext cx="619125" cy="388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6" r:id="rId8"/>
    <p:sldLayoutId id="2147484288" r:id="rId9"/>
    <p:sldLayoutId id="2147484289" r:id="rId10"/>
    <p:sldLayoutId id="2147484290" r:id="rId11"/>
    <p:sldLayoutId id="2147484291" r:id="rId12"/>
    <p:sldLayoutId id="2147484292" r:id="rId13"/>
    <p:sldLayoutId id="2147484293" r:id="rId14"/>
  </p:sldLayoutIdLst>
  <p:txStyles>
    <p:titleStyle>
      <a:lvl1pPr algn="ctr" rtl="0" eaLnBrk="0" fontAlgn="base" hangingPunct="0">
        <a:lnSpc>
          <a:spcPct val="90000"/>
        </a:lnSpc>
        <a:spcBef>
          <a:spcPct val="0"/>
        </a:spcBef>
        <a:spcAft>
          <a:spcPct val="0"/>
        </a:spcAft>
        <a:defRPr sz="4000" b="1">
          <a:solidFill>
            <a:srgbClr val="1F4C9E"/>
          </a:solidFill>
          <a:latin typeface="+mj-lt"/>
          <a:ea typeface="ＭＳ Ｐゴシック" charset="-128"/>
          <a:cs typeface="ＭＳ Ｐゴシック" charset="-128"/>
        </a:defRPr>
      </a:lvl1pPr>
      <a:lvl2pPr algn="ctr" rtl="0" eaLnBrk="0" fontAlgn="base" hangingPunct="0">
        <a:lnSpc>
          <a:spcPct val="90000"/>
        </a:lnSpc>
        <a:spcBef>
          <a:spcPct val="0"/>
        </a:spcBef>
        <a:spcAft>
          <a:spcPct val="0"/>
        </a:spcAft>
        <a:defRPr sz="4000" b="1">
          <a:solidFill>
            <a:srgbClr val="1F4C9E"/>
          </a:solidFill>
          <a:latin typeface="Arial" charset="0"/>
          <a:ea typeface="ＭＳ Ｐゴシック" charset="-128"/>
          <a:cs typeface="ＭＳ Ｐゴシック" charset="-128"/>
        </a:defRPr>
      </a:lvl2pPr>
      <a:lvl3pPr algn="ctr" rtl="0" eaLnBrk="0" fontAlgn="base" hangingPunct="0">
        <a:lnSpc>
          <a:spcPct val="90000"/>
        </a:lnSpc>
        <a:spcBef>
          <a:spcPct val="0"/>
        </a:spcBef>
        <a:spcAft>
          <a:spcPct val="0"/>
        </a:spcAft>
        <a:defRPr sz="4000" b="1">
          <a:solidFill>
            <a:srgbClr val="1F4C9E"/>
          </a:solidFill>
          <a:latin typeface="Arial" charset="0"/>
          <a:ea typeface="ＭＳ Ｐゴシック" charset="-128"/>
          <a:cs typeface="ＭＳ Ｐゴシック" charset="-128"/>
        </a:defRPr>
      </a:lvl3pPr>
      <a:lvl4pPr algn="ctr" rtl="0" eaLnBrk="0" fontAlgn="base" hangingPunct="0">
        <a:lnSpc>
          <a:spcPct val="90000"/>
        </a:lnSpc>
        <a:spcBef>
          <a:spcPct val="0"/>
        </a:spcBef>
        <a:spcAft>
          <a:spcPct val="0"/>
        </a:spcAft>
        <a:defRPr sz="4000" b="1">
          <a:solidFill>
            <a:srgbClr val="1F4C9E"/>
          </a:solidFill>
          <a:latin typeface="Arial" charset="0"/>
          <a:ea typeface="ＭＳ Ｐゴシック" charset="-128"/>
          <a:cs typeface="ＭＳ Ｐゴシック" charset="-128"/>
        </a:defRPr>
      </a:lvl4pPr>
      <a:lvl5pPr algn="ctr" rtl="0" eaLnBrk="0" fontAlgn="base" hangingPunct="0">
        <a:lnSpc>
          <a:spcPct val="90000"/>
        </a:lnSpc>
        <a:spcBef>
          <a:spcPct val="0"/>
        </a:spcBef>
        <a:spcAft>
          <a:spcPct val="0"/>
        </a:spcAft>
        <a:defRPr sz="4000" b="1">
          <a:solidFill>
            <a:srgbClr val="1F4C9E"/>
          </a:solidFill>
          <a:latin typeface="Arial" charset="0"/>
          <a:ea typeface="ＭＳ Ｐゴシック" charset="-128"/>
          <a:cs typeface="ＭＳ Ｐゴシック" charset="-128"/>
        </a:defRPr>
      </a:lvl5pPr>
      <a:lvl6pPr marL="457200" algn="ctr" rtl="0" fontAlgn="base">
        <a:lnSpc>
          <a:spcPct val="90000"/>
        </a:lnSpc>
        <a:spcBef>
          <a:spcPct val="0"/>
        </a:spcBef>
        <a:spcAft>
          <a:spcPct val="0"/>
        </a:spcAft>
        <a:defRPr sz="4000" b="1">
          <a:solidFill>
            <a:srgbClr val="000080"/>
          </a:solidFill>
          <a:latin typeface="Arial" charset="0"/>
        </a:defRPr>
      </a:lvl6pPr>
      <a:lvl7pPr marL="914400" algn="ctr" rtl="0" fontAlgn="base">
        <a:lnSpc>
          <a:spcPct val="90000"/>
        </a:lnSpc>
        <a:spcBef>
          <a:spcPct val="0"/>
        </a:spcBef>
        <a:spcAft>
          <a:spcPct val="0"/>
        </a:spcAft>
        <a:defRPr sz="4000" b="1">
          <a:solidFill>
            <a:srgbClr val="000080"/>
          </a:solidFill>
          <a:latin typeface="Arial" charset="0"/>
        </a:defRPr>
      </a:lvl7pPr>
      <a:lvl8pPr marL="1371600" algn="ctr" rtl="0" fontAlgn="base">
        <a:lnSpc>
          <a:spcPct val="90000"/>
        </a:lnSpc>
        <a:spcBef>
          <a:spcPct val="0"/>
        </a:spcBef>
        <a:spcAft>
          <a:spcPct val="0"/>
        </a:spcAft>
        <a:defRPr sz="4000" b="1">
          <a:solidFill>
            <a:srgbClr val="000080"/>
          </a:solidFill>
          <a:latin typeface="Arial" charset="0"/>
        </a:defRPr>
      </a:lvl8pPr>
      <a:lvl9pPr marL="1828800" algn="ctr" rtl="0" fontAlgn="base">
        <a:lnSpc>
          <a:spcPct val="90000"/>
        </a:lnSpc>
        <a:spcBef>
          <a:spcPct val="0"/>
        </a:spcBef>
        <a:spcAft>
          <a:spcPct val="0"/>
        </a:spcAft>
        <a:defRPr sz="4000" b="1">
          <a:solidFill>
            <a:srgbClr val="000080"/>
          </a:solidFill>
          <a:latin typeface="Arial" charset="0"/>
        </a:defRPr>
      </a:lvl9pPr>
    </p:titleStyle>
    <p:bodyStyle>
      <a:lvl1pPr marL="342900" indent="-342900" algn="l" rtl="0" eaLnBrk="0" fontAlgn="base" hangingPunct="0">
        <a:lnSpc>
          <a:spcPct val="95000"/>
        </a:lnSpc>
        <a:spcBef>
          <a:spcPct val="25000"/>
        </a:spcBef>
        <a:spcAft>
          <a:spcPct val="25000"/>
        </a:spcAft>
        <a:buClr>
          <a:srgbClr val="1F4C9E"/>
        </a:buClr>
        <a:buChar char="•"/>
        <a:defRPr sz="2800">
          <a:solidFill>
            <a:schemeClr val="tx1"/>
          </a:solidFill>
          <a:latin typeface="+mn-lt"/>
          <a:ea typeface="ＭＳ Ｐゴシック" charset="-128"/>
          <a:cs typeface="ＭＳ Ｐゴシック" charset="-128"/>
        </a:defRPr>
      </a:lvl1pPr>
      <a:lvl2pPr marL="742950" indent="-285750" algn="l" rtl="0" eaLnBrk="0" fontAlgn="base" hangingPunct="0">
        <a:lnSpc>
          <a:spcPct val="90000"/>
        </a:lnSpc>
        <a:spcBef>
          <a:spcPct val="0"/>
        </a:spcBef>
        <a:spcAft>
          <a:spcPct val="20000"/>
        </a:spcAft>
        <a:buClr>
          <a:srgbClr val="306E8F"/>
        </a:buClr>
        <a:buFont typeface="Wingdings" pitchFamily="2" charset="2"/>
        <a:buChar char="§"/>
        <a:defRPr sz="2400">
          <a:solidFill>
            <a:schemeClr val="tx1"/>
          </a:solidFill>
          <a:latin typeface="+mn-lt"/>
          <a:ea typeface="ＭＳ Ｐゴシック" charset="-128"/>
        </a:defRPr>
      </a:lvl2pPr>
      <a:lvl3pPr marL="1143000" indent="-228600" algn="l" rtl="0" eaLnBrk="0" fontAlgn="base" hangingPunct="0">
        <a:lnSpc>
          <a:spcPct val="90000"/>
        </a:lnSpc>
        <a:spcBef>
          <a:spcPct val="0"/>
        </a:spcBef>
        <a:spcAft>
          <a:spcPct val="10000"/>
        </a:spcAft>
        <a:buChar char="•"/>
        <a:defRPr sz="2000">
          <a:solidFill>
            <a:schemeClr val="tx1"/>
          </a:solidFill>
          <a:latin typeface="+mn-lt"/>
          <a:ea typeface="ＭＳ Ｐゴシック" charset="-128"/>
        </a:defRPr>
      </a:lvl3pPr>
      <a:lvl4pPr marL="1600200" indent="-228600" algn="l" rtl="0" eaLnBrk="0" fontAlgn="base" hangingPunct="0">
        <a:lnSpc>
          <a:spcPct val="90000"/>
        </a:lnSpc>
        <a:spcBef>
          <a:spcPct val="0"/>
        </a:spcBef>
        <a:spcAft>
          <a:spcPct val="10000"/>
        </a:spcAft>
        <a:buChar char="–"/>
        <a:defRPr sz="2000">
          <a:solidFill>
            <a:schemeClr val="tx1"/>
          </a:solidFill>
          <a:latin typeface="+mn-lt"/>
          <a:ea typeface="ＭＳ Ｐゴシック" charset="-128"/>
        </a:defRPr>
      </a:lvl4pPr>
      <a:lvl5pPr marL="2057400" indent="-228600" algn="l" rtl="0" eaLnBrk="0" fontAlgn="base" hangingPunct="0">
        <a:lnSpc>
          <a:spcPct val="90000"/>
        </a:lnSpc>
        <a:spcBef>
          <a:spcPct val="0"/>
        </a:spcBef>
        <a:spcAft>
          <a:spcPct val="10000"/>
        </a:spcAft>
        <a:buChar char="»"/>
        <a:defRPr sz="2000">
          <a:solidFill>
            <a:schemeClr val="tx1"/>
          </a:solidFill>
          <a:latin typeface="+mn-lt"/>
          <a:ea typeface="ＭＳ Ｐゴシック" charset="-128"/>
        </a:defRPr>
      </a:lvl5pPr>
      <a:lvl6pPr marL="2514600" indent="-228600" algn="l" rtl="0" fontAlgn="base">
        <a:lnSpc>
          <a:spcPct val="90000"/>
        </a:lnSpc>
        <a:spcBef>
          <a:spcPct val="0"/>
        </a:spcBef>
        <a:spcAft>
          <a:spcPct val="10000"/>
        </a:spcAft>
        <a:buChar char="»"/>
        <a:defRPr sz="2000">
          <a:solidFill>
            <a:schemeClr val="tx1"/>
          </a:solidFill>
          <a:latin typeface="+mn-lt"/>
          <a:ea typeface="ＭＳ Ｐゴシック" charset="-128"/>
        </a:defRPr>
      </a:lvl6pPr>
      <a:lvl7pPr marL="2971800" indent="-228600" algn="l" rtl="0" fontAlgn="base">
        <a:lnSpc>
          <a:spcPct val="90000"/>
        </a:lnSpc>
        <a:spcBef>
          <a:spcPct val="0"/>
        </a:spcBef>
        <a:spcAft>
          <a:spcPct val="10000"/>
        </a:spcAft>
        <a:buChar char="»"/>
        <a:defRPr sz="2000">
          <a:solidFill>
            <a:schemeClr val="tx1"/>
          </a:solidFill>
          <a:latin typeface="+mn-lt"/>
          <a:ea typeface="ＭＳ Ｐゴシック" charset="-128"/>
        </a:defRPr>
      </a:lvl7pPr>
      <a:lvl8pPr marL="3429000" indent="-228600" algn="l" rtl="0" fontAlgn="base">
        <a:lnSpc>
          <a:spcPct val="90000"/>
        </a:lnSpc>
        <a:spcBef>
          <a:spcPct val="0"/>
        </a:spcBef>
        <a:spcAft>
          <a:spcPct val="10000"/>
        </a:spcAft>
        <a:buChar char="»"/>
        <a:defRPr sz="2000">
          <a:solidFill>
            <a:schemeClr val="tx1"/>
          </a:solidFill>
          <a:latin typeface="+mn-lt"/>
          <a:ea typeface="ＭＳ Ｐゴシック" charset="-128"/>
        </a:defRPr>
      </a:lvl8pPr>
      <a:lvl9pPr marL="3886200" indent="-228600" algn="l" rtl="0" fontAlgn="base">
        <a:lnSpc>
          <a:spcPct val="90000"/>
        </a:lnSpc>
        <a:spcBef>
          <a:spcPct val="0"/>
        </a:spcBef>
        <a:spcAft>
          <a:spcPct val="1000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53.jpeg"/></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58.jpeg"/></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64.jpeg"/></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41.jpeg"/></Relationships>
</file>

<file path=ppt/slides/_rels/slide6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67.jpeg"/><Relationship Id="rId4" Type="http://schemas.openxmlformats.org/officeDocument/2006/relationships/image" Target="../media/image66.jpeg"/></Relationships>
</file>

<file path=ppt/slides/_rels/slide6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69.jpeg"/></Relationships>
</file>

<file path=ppt/slides/_rels/slide6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71.jpeg"/></Relationships>
</file>

<file path=ppt/slides/_rels/slide6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73.jpeg"/></Relationships>
</file>

<file path=ppt/slides/_rels/slide6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5.jpeg"/></Relationships>
</file>

<file path=ppt/slides/_rels/slide6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77.jpeg"/></Relationships>
</file>

<file path=ppt/slides/_rels/slide6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79.jpeg"/></Relationships>
</file>

<file path=ppt/slides/_rels/slide6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8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83.jpeg"/></Relationships>
</file>

<file path=ppt/slides/_rels/slide7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7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89.jpeg"/></Relationships>
</file>

<file path=ppt/slides/_rels/slide7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91.jpeg"/></Relationships>
</file>

<file path=ppt/slides/_rels/slide7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93.jpeg"/></Relationships>
</file>

<file path=ppt/slides/_rels/slide7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95.jpeg"/></Relationships>
</file>

<file path=ppt/slides/_rels/slide7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97.jpeg"/></Relationships>
</file>

<file path=ppt/slides/_rels/slide7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99.jpeg"/></Relationships>
</file>

<file path=ppt/slides/_rels/slide7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102.jpeg"/><Relationship Id="rId4" Type="http://schemas.openxmlformats.org/officeDocument/2006/relationships/image" Target="../media/image101.jpeg"/></Relationships>
</file>

<file path=ppt/slides/_rels/slide7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0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cover slid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15363" name="Picture 4" descr="RBF logo.jpg"/>
          <p:cNvPicPr>
            <a:picLocks noChangeAspect="1"/>
          </p:cNvPicPr>
          <p:nvPr/>
        </p:nvPicPr>
        <p:blipFill>
          <a:blip r:embed="rId4"/>
          <a:srcRect/>
          <a:stretch>
            <a:fillRect/>
          </a:stretch>
        </p:blipFill>
        <p:spPr bwMode="auto">
          <a:xfrm>
            <a:off x="3865563" y="1473200"/>
            <a:ext cx="1412875" cy="1009650"/>
          </a:xfrm>
          <a:prstGeom prst="rect">
            <a:avLst/>
          </a:prstGeom>
          <a:noFill/>
          <a:ln w="9525">
            <a:noFill/>
            <a:miter lim="800000"/>
            <a:headEnd/>
            <a:tailEnd/>
          </a:ln>
        </p:spPr>
      </p:pic>
      <p:sp>
        <p:nvSpPr>
          <p:cNvPr id="15364" name="Title 1"/>
          <p:cNvSpPr txBox="1">
            <a:spLocks/>
          </p:cNvSpPr>
          <p:nvPr/>
        </p:nvSpPr>
        <p:spPr bwMode="auto">
          <a:xfrm>
            <a:off x="391886" y="2773363"/>
            <a:ext cx="8360228" cy="1470025"/>
          </a:xfrm>
          <a:prstGeom prst="rect">
            <a:avLst/>
          </a:prstGeom>
          <a:noFill/>
          <a:ln w="9525">
            <a:noFill/>
            <a:miter lim="800000"/>
            <a:headEnd/>
            <a:tailEnd/>
          </a:ln>
        </p:spPr>
        <p:txBody>
          <a:bodyPr/>
          <a:lstStyle/>
          <a:p>
            <a:pPr>
              <a:lnSpc>
                <a:spcPct val="90000"/>
              </a:lnSpc>
            </a:pPr>
            <a:r>
              <a:rPr lang="en-US" sz="4400" b="1" dirty="0" smtClean="0">
                <a:solidFill>
                  <a:srgbClr val="1F4C9E"/>
                </a:solidFill>
                <a:latin typeface="Arial" charset="0"/>
              </a:rPr>
              <a:t>Key Requirements of the Construction General Permit and Tools for Compliance</a:t>
            </a:r>
          </a:p>
          <a:p>
            <a:pPr>
              <a:lnSpc>
                <a:spcPct val="90000"/>
              </a:lnSpc>
            </a:pPr>
            <a:endParaRPr lang="en-US" b="1" dirty="0" smtClean="0">
              <a:solidFill>
                <a:srgbClr val="1F4C9E"/>
              </a:solidFill>
              <a:latin typeface="Arial" charset="0"/>
            </a:endParaRPr>
          </a:p>
          <a:p>
            <a:pPr>
              <a:lnSpc>
                <a:spcPct val="90000"/>
              </a:lnSpc>
            </a:pPr>
            <a:r>
              <a:rPr lang="en-US" b="1" dirty="0" smtClean="0">
                <a:solidFill>
                  <a:srgbClr val="1F4C9E"/>
                </a:solidFill>
                <a:latin typeface="Arial" charset="0"/>
              </a:rPr>
              <a:t>Scott Taylor, P.E., D.WRE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019175"/>
          </a:xfrm>
        </p:spPr>
        <p:txBody>
          <a:bodyPr/>
          <a:lstStyle/>
          <a:p>
            <a:r>
              <a:rPr lang="en-US" smtClean="0"/>
              <a:t>Compliance Activities: Risk Level 3</a:t>
            </a:r>
          </a:p>
        </p:txBody>
      </p:sp>
      <p:graphicFrame>
        <p:nvGraphicFramePr>
          <p:cNvPr id="4" name="Content Placeholder 3"/>
          <p:cNvGraphicFramePr>
            <a:graphicFrameLocks noGrp="1"/>
          </p:cNvGraphicFramePr>
          <p:nvPr>
            <p:ph idx="1"/>
          </p:nvPr>
        </p:nvGraphicFramePr>
        <p:xfrm>
          <a:off x="0" y="638175"/>
          <a:ext cx="9144000" cy="6454862"/>
        </p:xfrm>
        <a:graphic>
          <a:graphicData uri="http://schemas.openxmlformats.org/drawingml/2006/table">
            <a:tbl>
              <a:tblPr firstRow="1" bandRow="1">
                <a:tableStyleId>{6E25E649-3F16-4E02-A733-19D2CDBF48F0}</a:tableStyleId>
              </a:tblPr>
              <a:tblGrid>
                <a:gridCol w="3552669"/>
                <a:gridCol w="5591331"/>
              </a:tblGrid>
              <a:tr h="440919">
                <a:tc>
                  <a:txBody>
                    <a:bodyPr/>
                    <a:lstStyle/>
                    <a:p>
                      <a:pPr algn="ctr"/>
                      <a:r>
                        <a:rPr lang="en-US" dirty="0" smtClean="0"/>
                        <a:t>Task</a:t>
                      </a:r>
                      <a:endParaRPr lang="en-US" dirty="0"/>
                    </a:p>
                  </a:txBody>
                  <a:tcPr/>
                </a:tc>
                <a:tc>
                  <a:txBody>
                    <a:bodyPr/>
                    <a:lstStyle/>
                    <a:p>
                      <a:pPr algn="ctr"/>
                      <a:r>
                        <a:rPr lang="en-US" dirty="0" smtClean="0"/>
                        <a:t>Submittal Requirement</a:t>
                      </a:r>
                      <a:endParaRPr lang="en-US" dirty="0"/>
                    </a:p>
                  </a:txBody>
                  <a:tcPr/>
                </a:tc>
              </a:tr>
              <a:tr h="440919">
                <a:tc>
                  <a:txBody>
                    <a:bodyPr/>
                    <a:lstStyle/>
                    <a:p>
                      <a:r>
                        <a:rPr lang="en-US" sz="1600" dirty="0" smtClean="0"/>
                        <a:t>Weekly Inspection Report</a:t>
                      </a:r>
                      <a:endParaRPr lang="en-US" sz="1600" dirty="0"/>
                    </a:p>
                  </a:txBody>
                  <a:tcPr/>
                </a:tc>
                <a:tc>
                  <a:txBody>
                    <a:bodyPr/>
                    <a:lstStyle/>
                    <a:p>
                      <a:r>
                        <a:rPr lang="en-US" sz="1600" dirty="0" smtClean="0"/>
                        <a:t>Hold in SWPPP, submit</a:t>
                      </a:r>
                      <a:r>
                        <a:rPr lang="en-US" sz="1600" baseline="0" dirty="0" smtClean="0"/>
                        <a:t> with Annual Report</a:t>
                      </a:r>
                      <a:endParaRPr lang="en-US" sz="1600" dirty="0"/>
                    </a:p>
                  </a:txBody>
                  <a:tcPr/>
                </a:tc>
              </a:tr>
              <a:tr h="440919">
                <a:tc>
                  <a:txBody>
                    <a:bodyPr/>
                    <a:lstStyle/>
                    <a:p>
                      <a:r>
                        <a:rPr lang="en-US" sz="1600" dirty="0" smtClean="0"/>
                        <a:t>Storm Event Inspection Report</a:t>
                      </a:r>
                      <a:endParaRPr lang="en-US" sz="1600" dirty="0"/>
                    </a:p>
                  </a:txBody>
                  <a:tcPr/>
                </a:tc>
                <a:tc>
                  <a:txBody>
                    <a:bodyPr/>
                    <a:lstStyle/>
                    <a:p>
                      <a:r>
                        <a:rPr lang="en-US" sz="1600" dirty="0" smtClean="0"/>
                        <a:t>Hold in SWPPP, submit with Annual Report</a:t>
                      </a:r>
                      <a:endParaRPr lang="en-US" sz="1600" dirty="0"/>
                    </a:p>
                  </a:txBody>
                  <a:tcPr/>
                </a:tc>
              </a:tr>
              <a:tr h="440919">
                <a:tc>
                  <a:txBody>
                    <a:bodyPr/>
                    <a:lstStyle/>
                    <a:p>
                      <a:r>
                        <a:rPr lang="en-US" sz="1600" dirty="0" smtClean="0"/>
                        <a:t>Rain Event Action Plan (REAP)</a:t>
                      </a:r>
                      <a:endParaRPr lang="en-US" sz="1600" dirty="0"/>
                    </a:p>
                  </a:txBody>
                  <a:tcPr/>
                </a:tc>
                <a:tc>
                  <a:txBody>
                    <a:bodyPr/>
                    <a:lstStyle/>
                    <a:p>
                      <a:r>
                        <a:rPr lang="en-US" sz="1600" dirty="0" smtClean="0"/>
                        <a:t>Hold in SWPPP, submit with Annual Report</a:t>
                      </a:r>
                      <a:endParaRPr lang="en-US" sz="1600" dirty="0"/>
                    </a:p>
                  </a:txBody>
                  <a:tcPr/>
                </a:tc>
              </a:tr>
              <a:tr h="439388">
                <a:tc>
                  <a:txBody>
                    <a:bodyPr/>
                    <a:lstStyle/>
                    <a:p>
                      <a:r>
                        <a:rPr lang="en-US" sz="1600" dirty="0" smtClean="0"/>
                        <a:t>Weather forecast</a:t>
                      </a:r>
                      <a:endParaRPr lang="en-US" sz="1600" dirty="0"/>
                    </a:p>
                  </a:txBody>
                  <a:tcPr/>
                </a:tc>
                <a:tc>
                  <a:txBody>
                    <a:bodyPr/>
                    <a:lstStyle/>
                    <a:p>
                      <a:r>
                        <a:rPr lang="en-US" sz="1600" dirty="0" smtClean="0"/>
                        <a:t>Print daily, hold in SWPPP, submit with Annual Report</a:t>
                      </a:r>
                      <a:endParaRPr lang="en-US" sz="1600" dirty="0"/>
                    </a:p>
                  </a:txBody>
                  <a:tcPr/>
                </a:tc>
              </a:tr>
              <a:tr h="632343">
                <a:tc>
                  <a:txBody>
                    <a:bodyPr/>
                    <a:lstStyle/>
                    <a:p>
                      <a:r>
                        <a:rPr lang="en-US" sz="1600" dirty="0" smtClean="0"/>
                        <a:t>NAL compliance monitoring data</a:t>
                      </a:r>
                      <a:endParaRPr lang="en-US" sz="1600" dirty="0"/>
                    </a:p>
                  </a:txBody>
                  <a:tcPr/>
                </a:tc>
                <a:tc>
                  <a:txBody>
                    <a:bodyPr/>
                    <a:lstStyle/>
                    <a:p>
                      <a:r>
                        <a:rPr lang="en-US" sz="1600" dirty="0" smtClean="0"/>
                        <a:t>Hold in SWPPP, submit with Annual Report</a:t>
                      </a:r>
                    </a:p>
                    <a:p>
                      <a:r>
                        <a:rPr lang="en-US" sz="1600" dirty="0" smtClean="0"/>
                        <a:t>If NAL exceedance, submit to SMARTS within 10 days</a:t>
                      </a:r>
                      <a:endParaRPr lang="en-US" sz="1600" dirty="0"/>
                    </a:p>
                  </a:txBody>
                  <a:tcPr/>
                </a:tc>
              </a:tr>
              <a:tr h="383811">
                <a:tc>
                  <a:txBody>
                    <a:bodyPr/>
                    <a:lstStyle/>
                    <a:p>
                      <a:r>
                        <a:rPr lang="en-US" sz="1600" dirty="0" smtClean="0"/>
                        <a:t>NAL Exceedance Report</a:t>
                      </a:r>
                      <a:endParaRPr lang="en-US" sz="1600" dirty="0"/>
                    </a:p>
                  </a:txBody>
                  <a:tcPr/>
                </a:tc>
                <a:tc>
                  <a:txBody>
                    <a:bodyPr/>
                    <a:lstStyle/>
                    <a:p>
                      <a:r>
                        <a:rPr lang="en-US" sz="1600" dirty="0" smtClean="0"/>
                        <a:t>Submit to SMARTS if requested by RB</a:t>
                      </a:r>
                      <a:endParaRPr lang="en-US" sz="1600" dirty="0"/>
                    </a:p>
                  </a:txBody>
                  <a:tcPr/>
                </a:tc>
              </a:tr>
              <a:tr h="594573">
                <a:tc>
                  <a:txBody>
                    <a:bodyPr/>
                    <a:lstStyle/>
                    <a:p>
                      <a:r>
                        <a:rPr lang="en-US" sz="1600" dirty="0" smtClean="0"/>
                        <a:t>NEL compliance monitoring data</a:t>
                      </a:r>
                      <a:endParaRPr lang="en-US" sz="1600" dirty="0"/>
                    </a:p>
                  </a:txBody>
                  <a:tcPr/>
                </a:tc>
                <a:tc>
                  <a:txBody>
                    <a:bodyPr/>
                    <a:lstStyle/>
                    <a:p>
                      <a:r>
                        <a:rPr lang="en-US" sz="1600" dirty="0" smtClean="0"/>
                        <a:t>Submit to SMARTS within 5 days of conclusion of rain event</a:t>
                      </a:r>
                      <a:endParaRPr lang="en-US" sz="1600" dirty="0"/>
                    </a:p>
                  </a:txBody>
                  <a:tcPr/>
                </a:tc>
              </a:tr>
              <a:tr h="447649">
                <a:tc>
                  <a:txBody>
                    <a:bodyPr/>
                    <a:lstStyle/>
                    <a:p>
                      <a:r>
                        <a:rPr lang="en-US" sz="1600" dirty="0" smtClean="0"/>
                        <a:t>NEL Violation Report</a:t>
                      </a:r>
                      <a:endParaRPr lang="en-US" sz="1600" dirty="0"/>
                    </a:p>
                  </a:txBody>
                  <a:tcPr/>
                </a:tc>
                <a:tc>
                  <a:txBody>
                    <a:bodyPr/>
                    <a:lstStyle/>
                    <a:p>
                      <a:r>
                        <a:rPr lang="en-US" sz="1600" dirty="0" smtClean="0"/>
                        <a:t>Submit to SMARTS within 24 hours</a:t>
                      </a:r>
                      <a:r>
                        <a:rPr lang="en-US" sz="1600" baseline="0" dirty="0" smtClean="0"/>
                        <a:t> of NEL violation</a:t>
                      </a:r>
                      <a:endParaRPr lang="en-US" sz="1600" dirty="0"/>
                    </a:p>
                  </a:txBody>
                  <a:tcPr/>
                </a:tc>
              </a:tr>
              <a:tr h="369428">
                <a:tc>
                  <a:txBody>
                    <a:bodyPr/>
                    <a:lstStyle/>
                    <a:p>
                      <a:r>
                        <a:rPr lang="en-US" sz="1600" dirty="0" smtClean="0"/>
                        <a:t>SWPPP Modifications</a:t>
                      </a:r>
                      <a:endParaRPr lang="en-US" sz="1600" dirty="0"/>
                    </a:p>
                  </a:txBody>
                  <a:tcPr/>
                </a:tc>
                <a:tc>
                  <a:txBody>
                    <a:bodyPr/>
                    <a:lstStyle/>
                    <a:p>
                      <a:r>
                        <a:rPr lang="en-US" sz="1600" dirty="0" smtClean="0"/>
                        <a:t>Upload major modifications</a:t>
                      </a:r>
                    </a:p>
                  </a:txBody>
                  <a:tcPr/>
                </a:tc>
              </a:tr>
              <a:tr h="440919">
                <a:tc>
                  <a:txBody>
                    <a:bodyPr/>
                    <a:lstStyle/>
                    <a:p>
                      <a:r>
                        <a:rPr lang="en-US" sz="1600" dirty="0" smtClean="0"/>
                        <a:t>Quarterly Non-Stormwater Report</a:t>
                      </a:r>
                      <a:endParaRPr lang="en-US" sz="1600" dirty="0"/>
                    </a:p>
                  </a:txBody>
                  <a:tcPr/>
                </a:tc>
                <a:tc>
                  <a:txBody>
                    <a:bodyPr/>
                    <a:lstStyle/>
                    <a:p>
                      <a:r>
                        <a:rPr lang="en-US" sz="1600" dirty="0" smtClean="0"/>
                        <a:t>Hold in SWPPP, submit with Annual Report</a:t>
                      </a:r>
                      <a:endParaRPr lang="en-US" sz="1600" dirty="0"/>
                    </a:p>
                  </a:txBody>
                  <a:tcPr/>
                </a:tc>
              </a:tr>
              <a:tr h="461025">
                <a:tc>
                  <a:txBody>
                    <a:bodyPr/>
                    <a:lstStyle/>
                    <a:p>
                      <a:r>
                        <a:rPr lang="en-US" dirty="0" smtClean="0"/>
                        <a:t>Non-visible pollutant Monitoring</a:t>
                      </a:r>
                      <a:endParaRPr lang="en-US" dirty="0"/>
                    </a:p>
                  </a:txBody>
                  <a:tcPr/>
                </a:tc>
                <a:tc>
                  <a:txBody>
                    <a:bodyPr/>
                    <a:lstStyle/>
                    <a:p>
                      <a:r>
                        <a:rPr lang="en-US" baseline="0" dirty="0" smtClean="0"/>
                        <a:t>Hold in SWPPP, submit with Annual Report</a:t>
                      </a:r>
                      <a:endParaRPr lang="en-US" baseline="0" dirty="0"/>
                    </a:p>
                  </a:txBody>
                  <a:tcPr/>
                </a:tc>
              </a:tr>
              <a:tr h="461025">
                <a:tc>
                  <a:txBody>
                    <a:bodyPr/>
                    <a:lstStyle/>
                    <a:p>
                      <a:r>
                        <a:rPr lang="en-US" sz="1600" dirty="0" smtClean="0"/>
                        <a:t>Annual Report</a:t>
                      </a:r>
                      <a:endParaRPr lang="en-US" sz="1600" dirty="0"/>
                    </a:p>
                  </a:txBody>
                  <a:tcPr/>
                </a:tc>
                <a:tc>
                  <a:txBody>
                    <a:bodyPr/>
                    <a:lstStyle/>
                    <a:p>
                      <a:r>
                        <a:rPr lang="en-US" sz="1600" dirty="0" smtClean="0"/>
                        <a:t>Covers</a:t>
                      </a:r>
                      <a:r>
                        <a:rPr lang="en-US" sz="1600" baseline="0" dirty="0" smtClean="0"/>
                        <a:t> July 1 – June 30; due on September 1</a:t>
                      </a:r>
                    </a:p>
                  </a:txBody>
                  <a:tcPr/>
                </a:tc>
              </a:tr>
              <a:tr h="461025">
                <a:tc>
                  <a:txBody>
                    <a:bodyPr/>
                    <a:lstStyle/>
                    <a:p>
                      <a:r>
                        <a:rPr lang="en-US" sz="1600" dirty="0" smtClean="0"/>
                        <a:t>Notice of Termination</a:t>
                      </a:r>
                      <a:endParaRPr lang="en-US" sz="1600" dirty="0"/>
                    </a:p>
                  </a:txBody>
                  <a:tcPr/>
                </a:tc>
                <a:tc>
                  <a:txBody>
                    <a:bodyPr/>
                    <a:lstStyle/>
                    <a:p>
                      <a:r>
                        <a:rPr lang="en-US" sz="1600" baseline="0" dirty="0" smtClean="0"/>
                        <a:t>Within 90 days of project completion</a:t>
                      </a: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381000"/>
            <a:ext cx="9144000" cy="1019175"/>
          </a:xfrm>
        </p:spPr>
        <p:txBody>
          <a:bodyPr/>
          <a:lstStyle/>
          <a:p>
            <a:r>
              <a:rPr lang="en-US" smtClean="0"/>
              <a:t>Compliance Activities: LUP Type 1</a:t>
            </a:r>
          </a:p>
        </p:txBody>
      </p:sp>
      <p:graphicFrame>
        <p:nvGraphicFramePr>
          <p:cNvPr id="4" name="Content Placeholder 3"/>
          <p:cNvGraphicFramePr>
            <a:graphicFrameLocks noGrp="1"/>
          </p:cNvGraphicFramePr>
          <p:nvPr>
            <p:ph idx="1"/>
          </p:nvPr>
        </p:nvGraphicFramePr>
        <p:xfrm>
          <a:off x="0" y="1422400"/>
          <a:ext cx="9144000" cy="2494280"/>
        </p:xfrm>
        <a:graphic>
          <a:graphicData uri="http://schemas.openxmlformats.org/drawingml/2006/table">
            <a:tbl>
              <a:tblPr firstRow="1" bandRow="1">
                <a:tableStyleId>{85BE263C-DBD7-4A20-BB59-AAB30ACAA65A}</a:tableStyleId>
              </a:tblPr>
              <a:tblGrid>
                <a:gridCol w="4572000"/>
                <a:gridCol w="4572000"/>
              </a:tblGrid>
              <a:tr h="370840">
                <a:tc>
                  <a:txBody>
                    <a:bodyPr/>
                    <a:lstStyle/>
                    <a:p>
                      <a:pPr algn="ctr"/>
                      <a:r>
                        <a:rPr lang="en-US" dirty="0" smtClean="0"/>
                        <a:t>Task</a:t>
                      </a:r>
                      <a:endParaRPr lang="en-US" dirty="0"/>
                    </a:p>
                  </a:txBody>
                  <a:tcPr/>
                </a:tc>
                <a:tc>
                  <a:txBody>
                    <a:bodyPr/>
                    <a:lstStyle/>
                    <a:p>
                      <a:pPr algn="ctr"/>
                      <a:r>
                        <a:rPr lang="en-US" dirty="0" smtClean="0"/>
                        <a:t>Submittal Requirement</a:t>
                      </a:r>
                      <a:endParaRPr lang="en-US" dirty="0"/>
                    </a:p>
                  </a:txBody>
                  <a:tcPr/>
                </a:tc>
              </a:tr>
              <a:tr h="370840">
                <a:tc>
                  <a:txBody>
                    <a:bodyPr/>
                    <a:lstStyle/>
                    <a:p>
                      <a:r>
                        <a:rPr lang="en-US" dirty="0" smtClean="0"/>
                        <a:t>Daily BMP Inspections</a:t>
                      </a:r>
                      <a:endParaRPr lang="en-US" b="1" dirty="0">
                        <a:solidFill>
                          <a:srgbClr val="FF0000"/>
                        </a:solidFill>
                      </a:endParaRPr>
                    </a:p>
                  </a:txBody>
                  <a:tcPr/>
                </a:tc>
                <a:tc>
                  <a:txBody>
                    <a:bodyPr/>
                    <a:lstStyle/>
                    <a:p>
                      <a:r>
                        <a:rPr lang="en-US" dirty="0" smtClean="0"/>
                        <a:t>Hold in SWPPP, submit</a:t>
                      </a:r>
                      <a:r>
                        <a:rPr lang="en-US" baseline="0" dirty="0" smtClean="0"/>
                        <a:t> with Annual Report</a:t>
                      </a:r>
                      <a:endParaRPr lang="en-US" dirty="0"/>
                    </a:p>
                  </a:txBody>
                  <a:tcPr/>
                </a:tc>
              </a:tr>
              <a:tr h="370840">
                <a:tc>
                  <a:txBody>
                    <a:bodyPr/>
                    <a:lstStyle/>
                    <a:p>
                      <a:r>
                        <a:rPr lang="en-US" dirty="0" smtClean="0"/>
                        <a:t>SWPPP Modifications</a:t>
                      </a:r>
                      <a:endParaRPr lang="en-US" dirty="0"/>
                    </a:p>
                  </a:txBody>
                  <a:tcPr/>
                </a:tc>
                <a:tc>
                  <a:txBody>
                    <a:bodyPr/>
                    <a:lstStyle/>
                    <a:p>
                      <a:r>
                        <a:rPr lang="en-US" dirty="0" smtClean="0"/>
                        <a:t>Upload major modifications</a:t>
                      </a:r>
                    </a:p>
                  </a:txBody>
                  <a:tcPr/>
                </a:tc>
              </a:tr>
              <a:tr h="370840">
                <a:tc>
                  <a:txBody>
                    <a:bodyPr/>
                    <a:lstStyle/>
                    <a:p>
                      <a:r>
                        <a:rPr lang="en-US" dirty="0" smtClean="0"/>
                        <a:t>Photographs</a:t>
                      </a:r>
                      <a:endParaRPr lang="en-US" dirty="0"/>
                    </a:p>
                  </a:txBody>
                  <a:tcPr/>
                </a:tc>
                <a:tc>
                  <a:txBody>
                    <a:bodyPr/>
                    <a:lstStyle/>
                    <a:p>
                      <a:r>
                        <a:rPr lang="en-US" dirty="0" smtClean="0"/>
                        <a:t>Upload pre, during and post storm photos for every third storm event</a:t>
                      </a:r>
                      <a:endParaRPr lang="en-US" dirty="0"/>
                    </a:p>
                  </a:txBody>
                  <a:tcPr/>
                </a:tc>
              </a:tr>
              <a:tr h="370840">
                <a:tc>
                  <a:txBody>
                    <a:bodyPr/>
                    <a:lstStyle/>
                    <a:p>
                      <a:r>
                        <a:rPr lang="en-US" dirty="0" smtClean="0"/>
                        <a:t>Annual Report</a:t>
                      </a:r>
                      <a:endParaRPr lang="en-US" dirty="0"/>
                    </a:p>
                  </a:txBody>
                  <a:tcPr/>
                </a:tc>
                <a:tc>
                  <a:txBody>
                    <a:bodyPr/>
                    <a:lstStyle/>
                    <a:p>
                      <a:r>
                        <a:rPr lang="en-US" dirty="0" smtClean="0"/>
                        <a:t>Covers</a:t>
                      </a:r>
                      <a:r>
                        <a:rPr lang="en-US" baseline="0" dirty="0" smtClean="0"/>
                        <a:t> July 1 – June 30</a:t>
                      </a:r>
                    </a:p>
                  </a:txBody>
                  <a:tcPr/>
                </a:tc>
              </a:tr>
              <a:tr h="370840">
                <a:tc>
                  <a:txBody>
                    <a:bodyPr/>
                    <a:lstStyle/>
                    <a:p>
                      <a:r>
                        <a:rPr lang="en-US" dirty="0" smtClean="0"/>
                        <a:t>Notice of Termination</a:t>
                      </a:r>
                      <a:endParaRPr lang="en-US" dirty="0"/>
                    </a:p>
                  </a:txBody>
                  <a:tcPr/>
                </a:tc>
                <a:tc>
                  <a:txBody>
                    <a:bodyPr/>
                    <a:lstStyle/>
                    <a:p>
                      <a:r>
                        <a:rPr lang="en-US" baseline="0" dirty="0" smtClean="0"/>
                        <a:t>Submit within 90 days of project completion</a:t>
                      </a:r>
                    </a:p>
                  </a:txBody>
                  <a:tcPr/>
                </a:tc>
              </a:tr>
            </a:tbl>
          </a:graphicData>
        </a:graphic>
      </p:graphicFrame>
      <p:sp>
        <p:nvSpPr>
          <p:cNvPr id="15377" name="TextBox 4"/>
          <p:cNvSpPr txBox="1">
            <a:spLocks noChangeArrowheads="1"/>
          </p:cNvSpPr>
          <p:nvPr/>
        </p:nvSpPr>
        <p:spPr bwMode="auto">
          <a:xfrm>
            <a:off x="602849" y="4637840"/>
            <a:ext cx="7683500" cy="830263"/>
          </a:xfrm>
          <a:prstGeom prst="rect">
            <a:avLst/>
          </a:prstGeom>
          <a:noFill/>
          <a:ln w="9525">
            <a:noFill/>
            <a:miter lim="800000"/>
            <a:headEnd/>
            <a:tailEnd/>
          </a:ln>
        </p:spPr>
        <p:txBody>
          <a:bodyPr>
            <a:spAutoFit/>
          </a:bodyPr>
          <a:lstStyle/>
          <a:p>
            <a:pPr algn="ctr"/>
            <a:r>
              <a:rPr lang="en-US" i="1" dirty="0"/>
              <a:t>Note that weekly inspection report and Quarterly Non-</a:t>
            </a:r>
            <a:r>
              <a:rPr lang="en-US" i="1" dirty="0" err="1"/>
              <a:t>Stormwater</a:t>
            </a:r>
            <a:r>
              <a:rPr lang="en-US" i="1" dirty="0"/>
              <a:t> Report are not required for LUP Type 1 projects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381000"/>
            <a:ext cx="9144000" cy="1019175"/>
          </a:xfrm>
        </p:spPr>
        <p:txBody>
          <a:bodyPr/>
          <a:lstStyle/>
          <a:p>
            <a:r>
              <a:rPr lang="en-US" smtClean="0"/>
              <a:t>Compliance Activities: LUP Type 2</a:t>
            </a:r>
          </a:p>
        </p:txBody>
      </p:sp>
      <p:graphicFrame>
        <p:nvGraphicFramePr>
          <p:cNvPr id="4" name="Content Placeholder 3"/>
          <p:cNvGraphicFramePr>
            <a:graphicFrameLocks noGrp="1"/>
          </p:cNvGraphicFramePr>
          <p:nvPr>
            <p:ph idx="1"/>
          </p:nvPr>
        </p:nvGraphicFramePr>
        <p:xfrm>
          <a:off x="0" y="1422400"/>
          <a:ext cx="9144000" cy="4516120"/>
        </p:xfrm>
        <a:graphic>
          <a:graphicData uri="http://schemas.openxmlformats.org/drawingml/2006/table">
            <a:tbl>
              <a:tblPr firstRow="1" bandRow="1">
                <a:tableStyleId>{85BE263C-DBD7-4A20-BB59-AAB30ACAA65A}</a:tableStyleId>
              </a:tblPr>
              <a:tblGrid>
                <a:gridCol w="3791071"/>
                <a:gridCol w="5352929"/>
              </a:tblGrid>
              <a:tr h="370840">
                <a:tc>
                  <a:txBody>
                    <a:bodyPr/>
                    <a:lstStyle/>
                    <a:p>
                      <a:pPr algn="ctr"/>
                      <a:r>
                        <a:rPr lang="en-US" dirty="0" smtClean="0"/>
                        <a:t>Task</a:t>
                      </a:r>
                      <a:endParaRPr lang="en-US" dirty="0"/>
                    </a:p>
                  </a:txBody>
                  <a:tcPr/>
                </a:tc>
                <a:tc>
                  <a:txBody>
                    <a:bodyPr/>
                    <a:lstStyle/>
                    <a:p>
                      <a:pPr algn="ctr"/>
                      <a:r>
                        <a:rPr lang="en-US" dirty="0" smtClean="0"/>
                        <a:t>Submittal Requirement</a:t>
                      </a:r>
                      <a:endParaRPr lang="en-US" dirty="0"/>
                    </a:p>
                  </a:txBody>
                  <a:tcPr/>
                </a:tc>
              </a:tr>
              <a:tr h="370840">
                <a:tc>
                  <a:txBody>
                    <a:bodyPr/>
                    <a:lstStyle/>
                    <a:p>
                      <a:r>
                        <a:rPr lang="en-US" dirty="0" smtClean="0"/>
                        <a:t>Storm Event Inspection Report (pre/during/post)</a:t>
                      </a:r>
                      <a:endParaRPr lang="en-US" dirty="0"/>
                    </a:p>
                  </a:txBody>
                  <a:tcPr/>
                </a:tc>
                <a:tc>
                  <a:txBody>
                    <a:bodyPr/>
                    <a:lstStyle/>
                    <a:p>
                      <a:r>
                        <a:rPr lang="en-US" dirty="0" smtClean="0"/>
                        <a:t>Hold in SWPPP, submit with Annual Report</a:t>
                      </a:r>
                      <a:endParaRPr lang="en-US" dirty="0"/>
                    </a:p>
                  </a:txBody>
                  <a:tcPr/>
                </a:tc>
              </a:tr>
              <a:tr h="370840">
                <a:tc>
                  <a:txBody>
                    <a:bodyPr/>
                    <a:lstStyle/>
                    <a:p>
                      <a:r>
                        <a:rPr lang="en-US" dirty="0" smtClean="0"/>
                        <a:t>Daily BMP and </a:t>
                      </a:r>
                      <a:r>
                        <a:rPr lang="en-US" dirty="0" err="1" smtClean="0"/>
                        <a:t>Trackout</a:t>
                      </a:r>
                      <a:r>
                        <a:rPr lang="en-US" dirty="0" smtClean="0"/>
                        <a:t> Inspections</a:t>
                      </a:r>
                      <a:endParaRPr lang="en-US" dirty="0"/>
                    </a:p>
                  </a:txBody>
                  <a:tcPr/>
                </a:tc>
                <a:tc>
                  <a:txBody>
                    <a:bodyPr/>
                    <a:lstStyle/>
                    <a:p>
                      <a:r>
                        <a:rPr lang="en-US" dirty="0" smtClean="0"/>
                        <a:t>Log in SWPPP, submit with Annual Report</a:t>
                      </a:r>
                      <a:endParaRPr lang="en-US" dirty="0"/>
                    </a:p>
                  </a:txBody>
                  <a:tcPr/>
                </a:tc>
              </a:tr>
              <a:tr h="370840">
                <a:tc>
                  <a:txBody>
                    <a:bodyPr/>
                    <a:lstStyle/>
                    <a:p>
                      <a:r>
                        <a:rPr lang="en-US" dirty="0" smtClean="0"/>
                        <a:t>Weather forecast</a:t>
                      </a:r>
                      <a:endParaRPr lang="en-US" dirty="0"/>
                    </a:p>
                  </a:txBody>
                  <a:tcPr/>
                </a:tc>
                <a:tc>
                  <a:txBody>
                    <a:bodyPr/>
                    <a:lstStyle/>
                    <a:p>
                      <a:r>
                        <a:rPr lang="en-US" dirty="0" smtClean="0"/>
                        <a:t>Hold in SWPPP, submit with Annual Report</a:t>
                      </a:r>
                      <a:endParaRPr lang="en-US" dirty="0"/>
                    </a:p>
                  </a:txBody>
                  <a:tcPr/>
                </a:tc>
              </a:tr>
              <a:tr h="370840">
                <a:tc>
                  <a:txBody>
                    <a:bodyPr/>
                    <a:lstStyle/>
                    <a:p>
                      <a:r>
                        <a:rPr lang="en-US" dirty="0" smtClean="0"/>
                        <a:t>NAL compliance monitoring data</a:t>
                      </a:r>
                      <a:endParaRPr lang="en-US" dirty="0"/>
                    </a:p>
                  </a:txBody>
                  <a:tcPr/>
                </a:tc>
                <a:tc>
                  <a:txBody>
                    <a:bodyPr/>
                    <a:lstStyle/>
                    <a:p>
                      <a:r>
                        <a:rPr lang="en-US" dirty="0" smtClean="0"/>
                        <a:t>Hold in SWPPP, submit with Annual Report</a:t>
                      </a:r>
                    </a:p>
                    <a:p>
                      <a:r>
                        <a:rPr lang="en-US" dirty="0" smtClean="0"/>
                        <a:t>If NAL exceedance, submit to SMARTS within 10 days</a:t>
                      </a:r>
                      <a:endParaRPr lang="en-US" dirty="0"/>
                    </a:p>
                  </a:txBody>
                  <a:tcPr/>
                </a:tc>
              </a:tr>
              <a:tr h="370840">
                <a:tc>
                  <a:txBody>
                    <a:bodyPr/>
                    <a:lstStyle/>
                    <a:p>
                      <a:r>
                        <a:rPr lang="en-US" dirty="0" smtClean="0"/>
                        <a:t>NAL Exceedance Report</a:t>
                      </a:r>
                      <a:endParaRPr lang="en-US" dirty="0"/>
                    </a:p>
                  </a:txBody>
                  <a:tcPr/>
                </a:tc>
                <a:tc>
                  <a:txBody>
                    <a:bodyPr/>
                    <a:lstStyle/>
                    <a:p>
                      <a:r>
                        <a:rPr lang="en-US" dirty="0" smtClean="0"/>
                        <a:t>Submit to SMARTS if requested by RB</a:t>
                      </a:r>
                      <a:endParaRPr lang="en-US" dirty="0"/>
                    </a:p>
                  </a:txBody>
                  <a:tcPr/>
                </a:tc>
              </a:tr>
              <a:tr h="370840">
                <a:tc>
                  <a:txBody>
                    <a:bodyPr/>
                    <a:lstStyle/>
                    <a:p>
                      <a:r>
                        <a:rPr lang="en-US" dirty="0" smtClean="0"/>
                        <a:t>Photographs</a:t>
                      </a:r>
                      <a:endParaRPr lang="en-US" dirty="0"/>
                    </a:p>
                  </a:txBody>
                  <a:tcPr/>
                </a:tc>
                <a:tc>
                  <a:txBody>
                    <a:bodyPr/>
                    <a:lstStyle/>
                    <a:p>
                      <a:r>
                        <a:rPr lang="en-US" dirty="0" smtClean="0"/>
                        <a:t>Upload pre, during and post storm photos for every third storm</a:t>
                      </a:r>
                      <a:endParaRPr lang="en-US" dirty="0"/>
                    </a:p>
                  </a:txBody>
                  <a:tcPr/>
                </a:tc>
              </a:tr>
              <a:tr h="370840">
                <a:tc>
                  <a:txBody>
                    <a:bodyPr/>
                    <a:lstStyle/>
                    <a:p>
                      <a:r>
                        <a:rPr lang="en-US" dirty="0" smtClean="0"/>
                        <a:t>SWPPP Modifications</a:t>
                      </a:r>
                      <a:endParaRPr lang="en-US" dirty="0"/>
                    </a:p>
                  </a:txBody>
                  <a:tcPr/>
                </a:tc>
                <a:tc>
                  <a:txBody>
                    <a:bodyPr/>
                    <a:lstStyle/>
                    <a:p>
                      <a:r>
                        <a:rPr lang="en-US" dirty="0" smtClean="0"/>
                        <a:t>Upload major modifications</a:t>
                      </a:r>
                    </a:p>
                  </a:txBody>
                  <a:tcPr/>
                </a:tc>
              </a:tr>
              <a:tr h="370840">
                <a:tc>
                  <a:txBody>
                    <a:bodyPr/>
                    <a:lstStyle/>
                    <a:p>
                      <a:r>
                        <a:rPr lang="en-US" dirty="0" smtClean="0"/>
                        <a:t>Annual Report</a:t>
                      </a:r>
                      <a:endParaRPr lang="en-US" dirty="0"/>
                    </a:p>
                  </a:txBody>
                  <a:tcPr/>
                </a:tc>
                <a:tc>
                  <a:txBody>
                    <a:bodyPr/>
                    <a:lstStyle/>
                    <a:p>
                      <a:r>
                        <a:rPr lang="en-US" dirty="0" smtClean="0"/>
                        <a:t>Covers</a:t>
                      </a:r>
                      <a:r>
                        <a:rPr lang="en-US" baseline="0" dirty="0" smtClean="0"/>
                        <a:t> July 1 – June 30; due on September 1</a:t>
                      </a:r>
                    </a:p>
                  </a:txBody>
                  <a:tcPr/>
                </a:tc>
              </a:tr>
              <a:tr h="370840">
                <a:tc>
                  <a:txBody>
                    <a:bodyPr/>
                    <a:lstStyle/>
                    <a:p>
                      <a:r>
                        <a:rPr lang="en-US" dirty="0" smtClean="0"/>
                        <a:t>Notice of Termination</a:t>
                      </a:r>
                      <a:endParaRPr lang="en-US" dirty="0"/>
                    </a:p>
                  </a:txBody>
                  <a:tcPr/>
                </a:tc>
                <a:tc>
                  <a:txBody>
                    <a:bodyPr/>
                    <a:lstStyle/>
                    <a:p>
                      <a:r>
                        <a:rPr lang="en-US" baseline="0" dirty="0" smtClean="0"/>
                        <a:t>Submit within 90 days of project completion</a:t>
                      </a:r>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019175"/>
          </a:xfrm>
        </p:spPr>
        <p:txBody>
          <a:bodyPr/>
          <a:lstStyle/>
          <a:p>
            <a:r>
              <a:rPr lang="en-US" smtClean="0"/>
              <a:t>Compliance Activities: LUP Type 3</a:t>
            </a:r>
          </a:p>
        </p:txBody>
      </p:sp>
      <p:graphicFrame>
        <p:nvGraphicFramePr>
          <p:cNvPr id="4" name="Content Placeholder 3"/>
          <p:cNvGraphicFramePr>
            <a:graphicFrameLocks noGrp="1"/>
          </p:cNvGraphicFramePr>
          <p:nvPr>
            <p:ph idx="1"/>
          </p:nvPr>
        </p:nvGraphicFramePr>
        <p:xfrm>
          <a:off x="0" y="750888"/>
          <a:ext cx="9144000" cy="5800824"/>
        </p:xfrm>
        <a:graphic>
          <a:graphicData uri="http://schemas.openxmlformats.org/drawingml/2006/table">
            <a:tbl>
              <a:tblPr firstRow="1" bandRow="1">
                <a:tableStyleId>{85BE263C-DBD7-4A20-BB59-AAB30ACAA65A}</a:tableStyleId>
              </a:tblPr>
              <a:tblGrid>
                <a:gridCol w="3791070"/>
                <a:gridCol w="5352930"/>
              </a:tblGrid>
              <a:tr h="436260">
                <a:tc>
                  <a:txBody>
                    <a:bodyPr/>
                    <a:lstStyle/>
                    <a:p>
                      <a:pPr algn="ctr"/>
                      <a:r>
                        <a:rPr lang="en-US" dirty="0" smtClean="0"/>
                        <a:t>Task</a:t>
                      </a:r>
                      <a:endParaRPr lang="en-US" dirty="0"/>
                    </a:p>
                  </a:txBody>
                  <a:tcPr/>
                </a:tc>
                <a:tc>
                  <a:txBody>
                    <a:bodyPr/>
                    <a:lstStyle/>
                    <a:p>
                      <a:pPr algn="ctr"/>
                      <a:r>
                        <a:rPr lang="en-US" dirty="0" smtClean="0"/>
                        <a:t>Submittal Requirement</a:t>
                      </a:r>
                      <a:endParaRPr lang="en-US" dirty="0"/>
                    </a:p>
                  </a:txBody>
                  <a:tcPr/>
                </a:tc>
              </a:tr>
              <a:tr h="436260">
                <a:tc>
                  <a:txBody>
                    <a:bodyPr/>
                    <a:lstStyle/>
                    <a:p>
                      <a:r>
                        <a:rPr lang="en-US" sz="1600" dirty="0" smtClean="0"/>
                        <a:t>Storm Event Inspection Report (pre/during/post)</a:t>
                      </a:r>
                      <a:endParaRPr lang="en-US" sz="1600" dirty="0"/>
                    </a:p>
                  </a:txBody>
                  <a:tcPr/>
                </a:tc>
                <a:tc>
                  <a:txBody>
                    <a:bodyPr/>
                    <a:lstStyle/>
                    <a:p>
                      <a:r>
                        <a:rPr lang="en-US" sz="1600" dirty="0" smtClean="0"/>
                        <a:t>Hold in SWPPP, submit with Annual Report</a:t>
                      </a:r>
                      <a:endParaRPr lang="en-US" sz="1600" dirty="0"/>
                    </a:p>
                  </a:txBody>
                  <a:tcPr/>
                </a:tc>
              </a:tr>
              <a:tr h="436260">
                <a:tc>
                  <a:txBody>
                    <a:bodyPr/>
                    <a:lstStyle/>
                    <a:p>
                      <a:r>
                        <a:rPr lang="en-US" sz="1600" dirty="0" smtClean="0"/>
                        <a:t>Daily BMP and </a:t>
                      </a:r>
                      <a:r>
                        <a:rPr lang="en-US" sz="1600" dirty="0" err="1" smtClean="0"/>
                        <a:t>Trackout</a:t>
                      </a:r>
                      <a:r>
                        <a:rPr lang="en-US" sz="1600" dirty="0" smtClean="0"/>
                        <a:t> Inspections</a:t>
                      </a:r>
                      <a:endParaRPr lang="en-US" sz="1600" dirty="0"/>
                    </a:p>
                  </a:txBody>
                  <a:tcPr/>
                </a:tc>
                <a:tc>
                  <a:txBody>
                    <a:bodyPr/>
                    <a:lstStyle/>
                    <a:p>
                      <a:r>
                        <a:rPr lang="en-US" sz="1600" dirty="0" smtClean="0"/>
                        <a:t>Log in SWPPP, submit with Annual Report</a:t>
                      </a:r>
                      <a:endParaRPr lang="en-US" sz="1600" dirty="0"/>
                    </a:p>
                  </a:txBody>
                  <a:tcPr/>
                </a:tc>
              </a:tr>
              <a:tr h="434746">
                <a:tc>
                  <a:txBody>
                    <a:bodyPr/>
                    <a:lstStyle/>
                    <a:p>
                      <a:r>
                        <a:rPr lang="en-US" sz="1600" dirty="0" smtClean="0"/>
                        <a:t>Weather forecast</a:t>
                      </a:r>
                      <a:endParaRPr lang="en-US" sz="1600" dirty="0"/>
                    </a:p>
                  </a:txBody>
                  <a:tcPr/>
                </a:tc>
                <a:tc>
                  <a:txBody>
                    <a:bodyPr/>
                    <a:lstStyle/>
                    <a:p>
                      <a:r>
                        <a:rPr lang="en-US" sz="1600" dirty="0" smtClean="0"/>
                        <a:t>Print daily, hold in SWPPP, submit with Annual Report</a:t>
                      </a:r>
                      <a:endParaRPr lang="en-US" sz="1600" dirty="0"/>
                    </a:p>
                  </a:txBody>
                  <a:tcPr/>
                </a:tc>
              </a:tr>
              <a:tr h="382152">
                <a:tc>
                  <a:txBody>
                    <a:bodyPr/>
                    <a:lstStyle/>
                    <a:p>
                      <a:r>
                        <a:rPr lang="en-US" sz="1600" dirty="0" smtClean="0"/>
                        <a:t>Photographs</a:t>
                      </a:r>
                      <a:endParaRPr lang="en-US" sz="1600" dirty="0"/>
                    </a:p>
                  </a:txBody>
                  <a:tcPr/>
                </a:tc>
                <a:tc>
                  <a:txBody>
                    <a:bodyPr/>
                    <a:lstStyle/>
                    <a:p>
                      <a:r>
                        <a:rPr lang="en-US" sz="1600" dirty="0" smtClean="0"/>
                        <a:t>Upload pre, during and post storm photos for every third storm</a:t>
                      </a:r>
                      <a:endParaRPr lang="en-US" sz="1600" dirty="0"/>
                    </a:p>
                  </a:txBody>
                  <a:tcPr/>
                </a:tc>
              </a:tr>
              <a:tr h="625663">
                <a:tc>
                  <a:txBody>
                    <a:bodyPr/>
                    <a:lstStyle/>
                    <a:p>
                      <a:r>
                        <a:rPr lang="en-US" sz="1600" dirty="0" smtClean="0"/>
                        <a:t>NAL compliance monitoring data</a:t>
                      </a:r>
                      <a:endParaRPr lang="en-US" sz="1600" dirty="0"/>
                    </a:p>
                  </a:txBody>
                  <a:tcPr/>
                </a:tc>
                <a:tc>
                  <a:txBody>
                    <a:bodyPr/>
                    <a:lstStyle/>
                    <a:p>
                      <a:r>
                        <a:rPr lang="en-US" sz="1600" dirty="0" smtClean="0"/>
                        <a:t>Hold in SWPPP, submit with Annual Report</a:t>
                      </a:r>
                    </a:p>
                    <a:p>
                      <a:r>
                        <a:rPr lang="en-US" sz="1600" dirty="0" smtClean="0"/>
                        <a:t>If NAL exceedance, submit to SMARTS within 10 days</a:t>
                      </a:r>
                      <a:endParaRPr lang="en-US" sz="1600" dirty="0"/>
                    </a:p>
                  </a:txBody>
                  <a:tcPr/>
                </a:tc>
              </a:tr>
              <a:tr h="436260">
                <a:tc>
                  <a:txBody>
                    <a:bodyPr/>
                    <a:lstStyle/>
                    <a:p>
                      <a:r>
                        <a:rPr lang="en-US" sz="1600" dirty="0" smtClean="0"/>
                        <a:t>NAL Exceedance Report</a:t>
                      </a:r>
                      <a:endParaRPr lang="en-US" sz="1600" dirty="0"/>
                    </a:p>
                  </a:txBody>
                  <a:tcPr/>
                </a:tc>
                <a:tc>
                  <a:txBody>
                    <a:bodyPr/>
                    <a:lstStyle/>
                    <a:p>
                      <a:r>
                        <a:rPr lang="en-US" sz="1600" dirty="0" smtClean="0"/>
                        <a:t>Submit to SMARTS if requested by RB</a:t>
                      </a:r>
                      <a:endParaRPr lang="en-US" sz="1600" dirty="0"/>
                    </a:p>
                  </a:txBody>
                  <a:tcPr/>
                </a:tc>
              </a:tr>
              <a:tr h="369638">
                <a:tc>
                  <a:txBody>
                    <a:bodyPr/>
                    <a:lstStyle/>
                    <a:p>
                      <a:r>
                        <a:rPr lang="en-US" sz="1600" dirty="0" smtClean="0"/>
                        <a:t>NEL compliance monitoring data</a:t>
                      </a:r>
                      <a:endParaRPr lang="en-US" sz="1600" dirty="0"/>
                    </a:p>
                  </a:txBody>
                  <a:tcPr/>
                </a:tc>
                <a:tc>
                  <a:txBody>
                    <a:bodyPr/>
                    <a:lstStyle/>
                    <a:p>
                      <a:r>
                        <a:rPr lang="en-US" sz="1600" dirty="0" smtClean="0"/>
                        <a:t>Submit to SMARTS within 5 days of conclusion of rain event</a:t>
                      </a:r>
                      <a:endParaRPr lang="en-US" sz="1600" dirty="0"/>
                    </a:p>
                  </a:txBody>
                  <a:tcPr/>
                </a:tc>
              </a:tr>
              <a:tr h="442919">
                <a:tc>
                  <a:txBody>
                    <a:bodyPr/>
                    <a:lstStyle/>
                    <a:p>
                      <a:r>
                        <a:rPr lang="en-US" sz="1600" dirty="0" smtClean="0"/>
                        <a:t>NEL Violation Report</a:t>
                      </a:r>
                      <a:endParaRPr lang="en-US" sz="1600" dirty="0"/>
                    </a:p>
                  </a:txBody>
                  <a:tcPr/>
                </a:tc>
                <a:tc>
                  <a:txBody>
                    <a:bodyPr/>
                    <a:lstStyle/>
                    <a:p>
                      <a:r>
                        <a:rPr lang="en-US" sz="1600" dirty="0" smtClean="0"/>
                        <a:t>Submit to SMARTS within 24 hours</a:t>
                      </a:r>
                      <a:r>
                        <a:rPr lang="en-US" sz="1600" baseline="0" dirty="0" smtClean="0"/>
                        <a:t> of NEL violation</a:t>
                      </a:r>
                      <a:endParaRPr lang="en-US" sz="1600" dirty="0"/>
                    </a:p>
                  </a:txBody>
                  <a:tcPr/>
                </a:tc>
              </a:tr>
              <a:tr h="372749">
                <a:tc>
                  <a:txBody>
                    <a:bodyPr/>
                    <a:lstStyle/>
                    <a:p>
                      <a:r>
                        <a:rPr lang="en-US" sz="1600" dirty="0" smtClean="0"/>
                        <a:t>Non-Stormwater</a:t>
                      </a:r>
                      <a:r>
                        <a:rPr lang="en-US" sz="1600" baseline="0" dirty="0" smtClean="0"/>
                        <a:t> Monitoring</a:t>
                      </a:r>
                      <a:endParaRPr lang="en-US" sz="1600" dirty="0"/>
                    </a:p>
                  </a:txBody>
                  <a:tcPr/>
                </a:tc>
                <a:tc>
                  <a:txBody>
                    <a:bodyPr/>
                    <a:lstStyle/>
                    <a:p>
                      <a:r>
                        <a:rPr lang="en-US" sz="1600" dirty="0" smtClean="0"/>
                        <a:t>Hold in SWPPP,</a:t>
                      </a:r>
                      <a:r>
                        <a:rPr lang="en-US" sz="1600" baseline="0" dirty="0" smtClean="0"/>
                        <a:t> submit with Annual Report</a:t>
                      </a:r>
                      <a:endParaRPr lang="en-US" sz="1600" dirty="0" smtClean="0"/>
                    </a:p>
                  </a:txBody>
                  <a:tcPr/>
                </a:tc>
              </a:tr>
              <a:tr h="372749">
                <a:tc>
                  <a:txBody>
                    <a:bodyPr/>
                    <a:lstStyle/>
                    <a:p>
                      <a:r>
                        <a:rPr lang="en-US" sz="1600" dirty="0" smtClean="0"/>
                        <a:t>SWPPP Modifications</a:t>
                      </a:r>
                      <a:endParaRPr lang="en-US" sz="1600" dirty="0"/>
                    </a:p>
                  </a:txBody>
                  <a:tcPr/>
                </a:tc>
                <a:tc>
                  <a:txBody>
                    <a:bodyPr/>
                    <a:lstStyle/>
                    <a:p>
                      <a:r>
                        <a:rPr lang="en-US" sz="1600" dirty="0" smtClean="0"/>
                        <a:t>Upload major modifications</a:t>
                      </a:r>
                    </a:p>
                  </a:txBody>
                  <a:tcPr/>
                </a:tc>
              </a:tr>
              <a:tr h="456154">
                <a:tc>
                  <a:txBody>
                    <a:bodyPr/>
                    <a:lstStyle/>
                    <a:p>
                      <a:r>
                        <a:rPr lang="en-US" sz="1600" dirty="0" smtClean="0"/>
                        <a:t>Annual Report</a:t>
                      </a:r>
                      <a:endParaRPr lang="en-US" sz="1600" dirty="0"/>
                    </a:p>
                  </a:txBody>
                  <a:tcPr/>
                </a:tc>
                <a:tc>
                  <a:txBody>
                    <a:bodyPr/>
                    <a:lstStyle/>
                    <a:p>
                      <a:r>
                        <a:rPr lang="en-US" sz="1600" dirty="0" smtClean="0"/>
                        <a:t>Covers</a:t>
                      </a:r>
                      <a:r>
                        <a:rPr lang="en-US" sz="1600" baseline="0" dirty="0" smtClean="0"/>
                        <a:t> July 1 – June 30; due on September 1</a:t>
                      </a:r>
                    </a:p>
                  </a:txBody>
                  <a:tcPr/>
                </a:tc>
              </a:tr>
              <a:tr h="456154">
                <a:tc>
                  <a:txBody>
                    <a:bodyPr/>
                    <a:lstStyle/>
                    <a:p>
                      <a:r>
                        <a:rPr lang="en-US" b="0" dirty="0" smtClean="0"/>
                        <a:t>Notice of Termination</a:t>
                      </a:r>
                      <a:endParaRPr lang="en-US" b="0" dirty="0"/>
                    </a:p>
                  </a:txBody>
                  <a:tcPr/>
                </a:tc>
                <a:tc>
                  <a:txBody>
                    <a:bodyPr/>
                    <a:lstStyle/>
                    <a:p>
                      <a:r>
                        <a:rPr lang="en-US" b="0" baseline="0" dirty="0" smtClean="0"/>
                        <a:t>Submit within 90 days of project completion</a:t>
                      </a: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82575" y="558800"/>
            <a:ext cx="9226550" cy="906463"/>
          </a:xfrm>
        </p:spPr>
        <p:txBody>
          <a:bodyPr>
            <a:normAutofit fontScale="90000"/>
          </a:bodyPr>
          <a:lstStyle/>
          <a:p>
            <a:pPr eaLnBrk="1" hangingPunct="1"/>
            <a:r>
              <a:rPr lang="en-US" sz="3600" smtClean="0"/>
              <a:t>Storm Water Pollution Prevention Plan</a:t>
            </a:r>
            <a:r>
              <a:rPr lang="en-US" sz="4000" smtClean="0"/>
              <a:t> </a:t>
            </a:r>
            <a:r>
              <a:rPr lang="en-US" sz="3200" smtClean="0"/>
              <a:t>(SWPPP)</a:t>
            </a:r>
            <a:endParaRPr lang="en-US" sz="6000" smtClean="0"/>
          </a:p>
        </p:txBody>
      </p:sp>
      <p:sp>
        <p:nvSpPr>
          <p:cNvPr id="144387" name="Rectangle 3"/>
          <p:cNvSpPr>
            <a:spLocks noGrp="1" noChangeArrowheads="1"/>
          </p:cNvSpPr>
          <p:nvPr>
            <p:ph idx="1"/>
          </p:nvPr>
        </p:nvSpPr>
        <p:spPr>
          <a:xfrm>
            <a:off x="457200" y="1562100"/>
            <a:ext cx="8229600" cy="4848225"/>
          </a:xfrm>
        </p:spPr>
        <p:txBody>
          <a:bodyPr/>
          <a:lstStyle/>
          <a:p>
            <a:pPr eaLnBrk="1" hangingPunct="1"/>
            <a:r>
              <a:rPr lang="en-US" sz="2000" dirty="0" smtClean="0"/>
              <a:t>Document that summarizes construction site compliance activities</a:t>
            </a:r>
          </a:p>
          <a:p>
            <a:pPr eaLnBrk="1" hangingPunct="1"/>
            <a:r>
              <a:rPr lang="en-US" sz="2000" dirty="0" smtClean="0"/>
              <a:t>Reflects the Risk Level</a:t>
            </a:r>
          </a:p>
          <a:p>
            <a:pPr eaLnBrk="1" hangingPunct="1"/>
            <a:r>
              <a:rPr lang="en-US" sz="2000" dirty="0" smtClean="0"/>
              <a:t>Identifies Qualified SWPPP Practitioner/ Qualified SWPPP Developer</a:t>
            </a:r>
          </a:p>
          <a:p>
            <a:pPr eaLnBrk="1" hangingPunct="1"/>
            <a:r>
              <a:rPr lang="en-US" sz="2000" dirty="0" smtClean="0"/>
              <a:t>Includes (depending on Risk Level):</a:t>
            </a:r>
          </a:p>
          <a:p>
            <a:pPr lvl="1" eaLnBrk="1" hangingPunct="1"/>
            <a:r>
              <a:rPr lang="en-US" sz="1800" dirty="0" smtClean="0"/>
              <a:t>Monitoring Requirements</a:t>
            </a:r>
          </a:p>
          <a:p>
            <a:pPr lvl="1" eaLnBrk="1" hangingPunct="1"/>
            <a:r>
              <a:rPr lang="en-US" sz="1800" dirty="0" smtClean="0"/>
              <a:t>Inspection Requirements/Logs</a:t>
            </a:r>
          </a:p>
          <a:p>
            <a:pPr lvl="1" eaLnBrk="1" hangingPunct="1"/>
            <a:r>
              <a:rPr lang="en-US" sz="1800" dirty="0" smtClean="0"/>
              <a:t>Sampling Locations</a:t>
            </a:r>
          </a:p>
          <a:p>
            <a:pPr lvl="1" eaLnBrk="1" hangingPunct="1"/>
            <a:r>
              <a:rPr lang="en-US" sz="1800" dirty="0" smtClean="0"/>
              <a:t>Erosion and Sediment Control Drawing</a:t>
            </a:r>
          </a:p>
          <a:p>
            <a:pPr lvl="1" eaLnBrk="1" hangingPunct="1"/>
            <a:r>
              <a:rPr lang="en-US" sz="1800" dirty="0" smtClean="0"/>
              <a:t>BMPs to be used</a:t>
            </a:r>
          </a:p>
          <a:p>
            <a:pPr lvl="1" eaLnBrk="1" hangingPunct="1"/>
            <a:endParaRPr lang="en-US" sz="2400" dirty="0" smtClean="0"/>
          </a:p>
        </p:txBody>
      </p:sp>
      <p:sp>
        <p:nvSpPr>
          <p:cNvPr id="4" name="Footer Placeholder 4"/>
          <p:cNvSpPr>
            <a:spLocks noGrp="1"/>
          </p:cNvSpPr>
          <p:nvPr>
            <p:ph type="ftr" sz="quarter" idx="11"/>
          </p:nvPr>
        </p:nvSpPr>
        <p:spPr/>
        <p:txBody>
          <a:bodyPr/>
          <a:lstStyle/>
          <a:p>
            <a:pPr>
              <a:defRPr/>
            </a:pPr>
            <a:r>
              <a:rPr lang="en-US"/>
              <a:t>		   </a:t>
            </a:r>
            <a:fld id="{4EA1114D-4F3F-438F-B6BB-7CBA8C821B30}" type="slidenum">
              <a:rPr lang="en-US"/>
              <a:pPr>
                <a:defRPr/>
              </a:pPr>
              <a:t>14</a:t>
            </a:fld>
            <a:endParaRPr lang="en-US"/>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48279" y="0"/>
            <a:ext cx="8229600" cy="900113"/>
          </a:xfrm>
        </p:spPr>
        <p:txBody>
          <a:bodyPr/>
          <a:lstStyle/>
          <a:p>
            <a:pPr eaLnBrk="1" hangingPunct="1"/>
            <a:r>
              <a:rPr lang="en-US" sz="4500" dirty="0" smtClean="0"/>
              <a:t>Numeric Action Levels (NALs)</a:t>
            </a:r>
          </a:p>
        </p:txBody>
      </p:sp>
      <p:sp>
        <p:nvSpPr>
          <p:cNvPr id="148483" name="Rectangle 3"/>
          <p:cNvSpPr>
            <a:spLocks noGrp="1" noChangeArrowheads="1"/>
          </p:cNvSpPr>
          <p:nvPr>
            <p:ph idx="1"/>
          </p:nvPr>
        </p:nvSpPr>
        <p:spPr>
          <a:xfrm>
            <a:off x="546456" y="1347171"/>
            <a:ext cx="8229600" cy="4389438"/>
          </a:xfrm>
        </p:spPr>
        <p:txBody>
          <a:bodyPr>
            <a:noAutofit/>
          </a:bodyPr>
          <a:lstStyle/>
          <a:p>
            <a:pPr eaLnBrk="1" hangingPunct="1">
              <a:buFontTx/>
              <a:buNone/>
            </a:pPr>
            <a:r>
              <a:rPr lang="en-US" sz="2400" u="sng" dirty="0" smtClean="0"/>
              <a:t>Risk Level 2 and 3 Sites</a:t>
            </a:r>
          </a:p>
          <a:p>
            <a:pPr eaLnBrk="1" hangingPunct="1"/>
            <a:r>
              <a:rPr lang="en-US" sz="2400" dirty="0" smtClean="0"/>
              <a:t>pH NAL = 6.5 – 8.5</a:t>
            </a:r>
          </a:p>
          <a:p>
            <a:pPr eaLnBrk="1" hangingPunct="1"/>
            <a:r>
              <a:rPr lang="en-US" sz="2400" dirty="0" smtClean="0"/>
              <a:t>Turbidity NAL = 250 NTU</a:t>
            </a:r>
          </a:p>
          <a:p>
            <a:pPr eaLnBrk="1" hangingPunct="1"/>
            <a:r>
              <a:rPr lang="en-US" sz="2000" dirty="0" smtClean="0"/>
              <a:t>Verify compliance with NAL by sampling stormwater runoff during storm events</a:t>
            </a:r>
          </a:p>
          <a:p>
            <a:pPr eaLnBrk="1" hangingPunct="1"/>
            <a:r>
              <a:rPr lang="en-US" sz="2000" dirty="0" smtClean="0"/>
              <a:t>Upon NAL exceedance, the Regional Board may require the submittal of an NAL Exceedance Report</a:t>
            </a:r>
          </a:p>
          <a:p>
            <a:pPr eaLnBrk="1" hangingPunct="1"/>
            <a:r>
              <a:rPr lang="en-US" sz="2000" dirty="0" smtClean="0"/>
              <a:t>NAL exceedance triggers BMP review and improvement cycle</a:t>
            </a:r>
          </a:p>
          <a:p>
            <a:pPr eaLnBrk="1" hangingPunct="1"/>
            <a:r>
              <a:rPr lang="en-US" sz="2000" dirty="0" smtClean="0"/>
              <a:t>NAL exceedance is not a violation, but is an immediate call to action</a:t>
            </a:r>
          </a:p>
        </p:txBody>
      </p:sp>
      <p:sp>
        <p:nvSpPr>
          <p:cNvPr id="5" name="Footer Placeholder 4"/>
          <p:cNvSpPr>
            <a:spLocks noGrp="1"/>
          </p:cNvSpPr>
          <p:nvPr>
            <p:ph type="ftr" sz="quarter" idx="11"/>
          </p:nvPr>
        </p:nvSpPr>
        <p:spPr/>
        <p:txBody>
          <a:bodyPr/>
          <a:lstStyle/>
          <a:p>
            <a:pPr>
              <a:defRPr/>
            </a:pPr>
            <a:r>
              <a:rPr lang="en-US"/>
              <a:t>		   </a:t>
            </a:r>
            <a:fld id="{B8345B7A-71DC-4AA1-AD9F-B7D6CFE83E16}" type="slidenum">
              <a:rPr lang="en-US"/>
              <a:pPr>
                <a:defRPr/>
              </a:pPr>
              <a:t>15</a:t>
            </a:fld>
            <a:endParaRPr lang="en-US"/>
          </a:p>
        </p:txBody>
      </p:sp>
      <p:sp>
        <p:nvSpPr>
          <p:cNvPr id="476164" name="Oval 4"/>
          <p:cNvSpPr>
            <a:spLocks noChangeArrowheads="1"/>
          </p:cNvSpPr>
          <p:nvPr/>
        </p:nvSpPr>
        <p:spPr bwMode="auto">
          <a:xfrm>
            <a:off x="207981" y="1224915"/>
            <a:ext cx="4441825" cy="1687984"/>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6164"/>
                                        </p:tgtEl>
                                        <p:attrNameLst>
                                          <p:attrName>style.visibility</p:attrName>
                                        </p:attrNameLst>
                                      </p:cBhvr>
                                      <p:to>
                                        <p:strVal val="visible"/>
                                      </p:to>
                                    </p:set>
                                    <p:anim calcmode="lin" valueType="num">
                                      <p:cBhvr additive="base">
                                        <p:cTn id="7" dur="500" fill="hold"/>
                                        <p:tgtEl>
                                          <p:spTgt spid="476164"/>
                                        </p:tgtEl>
                                        <p:attrNameLst>
                                          <p:attrName>ppt_x</p:attrName>
                                        </p:attrNameLst>
                                      </p:cBhvr>
                                      <p:tavLst>
                                        <p:tav tm="0">
                                          <p:val>
                                            <p:strVal val="#ppt_x"/>
                                          </p:val>
                                        </p:tav>
                                        <p:tav tm="100000">
                                          <p:val>
                                            <p:strVal val="#ppt_x"/>
                                          </p:val>
                                        </p:tav>
                                      </p:tavLst>
                                    </p:anim>
                                    <p:anim calcmode="lin" valueType="num">
                                      <p:cBhvr additive="base">
                                        <p:cTn id="8" dur="500" fill="hold"/>
                                        <p:tgtEl>
                                          <p:spTgt spid="476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16299" y="0"/>
            <a:ext cx="8578850" cy="900113"/>
          </a:xfrm>
        </p:spPr>
        <p:txBody>
          <a:bodyPr>
            <a:normAutofit fontScale="90000"/>
          </a:bodyPr>
          <a:lstStyle/>
          <a:p>
            <a:pPr eaLnBrk="1" hangingPunct="1"/>
            <a:r>
              <a:rPr lang="en-US" sz="4500" dirty="0" smtClean="0"/>
              <a:t>Numeric Effluent Limitations </a:t>
            </a:r>
            <a:r>
              <a:rPr lang="en-US" sz="3600" dirty="0" smtClean="0"/>
              <a:t>(NELs)</a:t>
            </a:r>
            <a:endParaRPr lang="en-US" sz="4500" dirty="0" smtClean="0"/>
          </a:p>
        </p:txBody>
      </p:sp>
      <p:sp>
        <p:nvSpPr>
          <p:cNvPr id="149507" name="Rectangle 3"/>
          <p:cNvSpPr>
            <a:spLocks noGrp="1" noChangeArrowheads="1"/>
          </p:cNvSpPr>
          <p:nvPr>
            <p:ph idx="1"/>
          </p:nvPr>
        </p:nvSpPr>
        <p:spPr>
          <a:xfrm>
            <a:off x="555831" y="1111400"/>
            <a:ext cx="8229600" cy="4389438"/>
          </a:xfrm>
        </p:spPr>
        <p:txBody>
          <a:bodyPr>
            <a:noAutofit/>
          </a:bodyPr>
          <a:lstStyle/>
          <a:p>
            <a:pPr eaLnBrk="1" hangingPunct="1">
              <a:buFontTx/>
              <a:buNone/>
            </a:pPr>
            <a:r>
              <a:rPr lang="en-US" sz="2400" u="sng" dirty="0" smtClean="0"/>
              <a:t>Risk Level 3 Sites:</a:t>
            </a:r>
          </a:p>
          <a:p>
            <a:pPr eaLnBrk="1" hangingPunct="1"/>
            <a:r>
              <a:rPr lang="en-US" sz="2400" dirty="0" smtClean="0"/>
              <a:t>pH NEL = 6.0 – 9.0</a:t>
            </a:r>
          </a:p>
          <a:p>
            <a:pPr eaLnBrk="1" hangingPunct="1"/>
            <a:r>
              <a:rPr lang="en-US" sz="2400" dirty="0" smtClean="0"/>
              <a:t>Turbidity NEL = 500 NTU</a:t>
            </a:r>
          </a:p>
          <a:p>
            <a:pPr eaLnBrk="1" hangingPunct="1">
              <a:buFontTx/>
              <a:buNone/>
            </a:pPr>
            <a:r>
              <a:rPr lang="en-US" sz="2000" dirty="0" smtClean="0"/>
              <a:t>Upon NEL exceedance: NEL violation report must be submitted within 24 hours of the violation</a:t>
            </a:r>
          </a:p>
          <a:p>
            <a:pPr eaLnBrk="1" hangingPunct="1">
              <a:buFontTx/>
              <a:buNone/>
            </a:pPr>
            <a:r>
              <a:rPr lang="en-US" sz="2000" dirty="0" smtClean="0"/>
              <a:t>NEL violation report must include</a:t>
            </a:r>
          </a:p>
          <a:p>
            <a:pPr eaLnBrk="1" hangingPunct="1"/>
            <a:r>
              <a:rPr lang="en-US" sz="2000" dirty="0" smtClean="0"/>
              <a:t>Sampling results</a:t>
            </a:r>
          </a:p>
          <a:p>
            <a:pPr eaLnBrk="1" hangingPunct="1"/>
            <a:r>
              <a:rPr lang="en-US" sz="2000" dirty="0" smtClean="0"/>
              <a:t>Description of the onsite BMPs</a:t>
            </a:r>
          </a:p>
          <a:p>
            <a:pPr eaLnBrk="1" hangingPunct="1"/>
            <a:r>
              <a:rPr lang="en-US" sz="2000" dirty="0" smtClean="0"/>
              <a:t>Corrective actions taken</a:t>
            </a:r>
          </a:p>
        </p:txBody>
      </p:sp>
      <p:sp>
        <p:nvSpPr>
          <p:cNvPr id="5" name="Footer Placeholder 4"/>
          <p:cNvSpPr>
            <a:spLocks noGrp="1"/>
          </p:cNvSpPr>
          <p:nvPr>
            <p:ph type="ftr" sz="quarter" idx="11"/>
          </p:nvPr>
        </p:nvSpPr>
        <p:spPr/>
        <p:txBody>
          <a:bodyPr/>
          <a:lstStyle/>
          <a:p>
            <a:pPr>
              <a:defRPr/>
            </a:pPr>
            <a:r>
              <a:rPr lang="en-US"/>
              <a:t>		   </a:t>
            </a:r>
            <a:fld id="{92FF94A0-E947-437C-8ABD-3C1746912C01}" type="slidenum">
              <a:rPr lang="en-US"/>
              <a:pPr>
                <a:defRPr/>
              </a:pPr>
              <a:t>16</a:t>
            </a:fld>
            <a:endParaRPr lang="en-US"/>
          </a:p>
        </p:txBody>
      </p:sp>
      <p:sp>
        <p:nvSpPr>
          <p:cNvPr id="477188" name="Oval 4"/>
          <p:cNvSpPr>
            <a:spLocks noChangeArrowheads="1"/>
          </p:cNvSpPr>
          <p:nvPr/>
        </p:nvSpPr>
        <p:spPr bwMode="auto">
          <a:xfrm>
            <a:off x="0" y="938531"/>
            <a:ext cx="4606368" cy="1707464"/>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7188"/>
                                        </p:tgtEl>
                                        <p:attrNameLst>
                                          <p:attrName>style.visibility</p:attrName>
                                        </p:attrNameLst>
                                      </p:cBhvr>
                                      <p:to>
                                        <p:strVal val="visible"/>
                                      </p:to>
                                    </p:set>
                                    <p:anim calcmode="lin" valueType="num">
                                      <p:cBhvr additive="base">
                                        <p:cTn id="7" dur="500" fill="hold"/>
                                        <p:tgtEl>
                                          <p:spTgt spid="477188"/>
                                        </p:tgtEl>
                                        <p:attrNameLst>
                                          <p:attrName>ppt_x</p:attrName>
                                        </p:attrNameLst>
                                      </p:cBhvr>
                                      <p:tavLst>
                                        <p:tav tm="0">
                                          <p:val>
                                            <p:strVal val="#ppt_x"/>
                                          </p:val>
                                        </p:tav>
                                        <p:tav tm="100000">
                                          <p:val>
                                            <p:strVal val="#ppt_x"/>
                                          </p:val>
                                        </p:tav>
                                      </p:tavLst>
                                    </p:anim>
                                    <p:anim calcmode="lin" valueType="num">
                                      <p:cBhvr additive="base">
                                        <p:cTn id="8" dur="500" fill="hold"/>
                                        <p:tgtEl>
                                          <p:spTgt spid="477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279083" y="0"/>
            <a:ext cx="9144000" cy="762000"/>
          </a:xfrm>
        </p:spPr>
        <p:txBody>
          <a:bodyPr>
            <a:normAutofit fontScale="90000"/>
          </a:bodyPr>
          <a:lstStyle/>
          <a:p>
            <a:pPr eaLnBrk="1" hangingPunct="1"/>
            <a:r>
              <a:rPr lang="en-US" sz="4500" dirty="0" smtClean="0"/>
              <a:t>Turbidity Readings - </a:t>
            </a:r>
            <a:r>
              <a:rPr lang="en-US" sz="3600" dirty="0" smtClean="0"/>
              <a:t>Visual Comparisons</a:t>
            </a:r>
            <a:endParaRPr lang="en-US" sz="4500" dirty="0" smtClean="0"/>
          </a:p>
        </p:txBody>
      </p:sp>
      <p:sp>
        <p:nvSpPr>
          <p:cNvPr id="37" name="Footer Placeholder 4"/>
          <p:cNvSpPr>
            <a:spLocks noGrp="1"/>
          </p:cNvSpPr>
          <p:nvPr>
            <p:ph type="ftr" sz="quarter" idx="11"/>
          </p:nvPr>
        </p:nvSpPr>
        <p:spPr>
          <a:xfrm>
            <a:off x="3048896" y="5914913"/>
            <a:ext cx="2895600" cy="457200"/>
          </a:xfrm>
        </p:spPr>
        <p:txBody>
          <a:bodyPr/>
          <a:lstStyle/>
          <a:p>
            <a:pPr>
              <a:defRPr/>
            </a:pPr>
            <a:r>
              <a:rPr lang="en-US"/>
              <a:t>		   </a:t>
            </a:r>
            <a:fld id="{113D014A-E371-4E80-9258-9DD3DBCB577D}" type="slidenum">
              <a:rPr lang="en-US"/>
              <a:pPr>
                <a:defRPr/>
              </a:pPr>
              <a:t>17</a:t>
            </a:fld>
            <a:endParaRPr lang="en-US"/>
          </a:p>
        </p:txBody>
      </p:sp>
      <p:sp>
        <p:nvSpPr>
          <p:cNvPr id="152580" name="Rectangle 40"/>
          <p:cNvSpPr>
            <a:spLocks noChangeArrowheads="1"/>
          </p:cNvSpPr>
          <p:nvPr/>
        </p:nvSpPr>
        <p:spPr bwMode="auto">
          <a:xfrm>
            <a:off x="0" y="5378825"/>
            <a:ext cx="9144000" cy="1479176"/>
          </a:xfrm>
          <a:prstGeom prst="rect">
            <a:avLst/>
          </a:prstGeom>
          <a:solidFill>
            <a:schemeClr val="bg1"/>
          </a:solidFill>
          <a:ln w="9525">
            <a:noFill/>
            <a:miter lim="800000"/>
            <a:headEnd/>
            <a:tailEnd/>
          </a:ln>
        </p:spPr>
        <p:txBody>
          <a:bodyPr wrap="none" anchor="ctr"/>
          <a:lstStyle/>
          <a:p>
            <a:endParaRPr lang="en-US"/>
          </a:p>
        </p:txBody>
      </p:sp>
      <p:sp>
        <p:nvSpPr>
          <p:cNvPr id="152581" name="Text Box 3"/>
          <p:cNvSpPr txBox="1">
            <a:spLocks noChangeArrowheads="1"/>
          </p:cNvSpPr>
          <p:nvPr/>
        </p:nvSpPr>
        <p:spPr bwMode="auto">
          <a:xfrm>
            <a:off x="354909" y="3012963"/>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933</a:t>
            </a:r>
            <a:r>
              <a:rPr lang="en-US" sz="1600">
                <a:ea typeface="ＭＳ Ｐゴシック" pitchFamily="-105" charset="-128"/>
              </a:rPr>
              <a:t> NTU</a:t>
            </a:r>
          </a:p>
        </p:txBody>
      </p:sp>
      <p:sp>
        <p:nvSpPr>
          <p:cNvPr id="152582" name="Text Box 4"/>
          <p:cNvSpPr txBox="1">
            <a:spLocks noChangeArrowheads="1"/>
          </p:cNvSpPr>
          <p:nvPr/>
        </p:nvSpPr>
        <p:spPr bwMode="auto">
          <a:xfrm>
            <a:off x="3174309" y="3012963"/>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584</a:t>
            </a:r>
            <a:r>
              <a:rPr lang="en-US" sz="1600">
                <a:ea typeface="ＭＳ Ｐゴシック" pitchFamily="-105" charset="-128"/>
              </a:rPr>
              <a:t> NTU</a:t>
            </a:r>
          </a:p>
        </p:txBody>
      </p:sp>
      <p:sp>
        <p:nvSpPr>
          <p:cNvPr id="152583" name="Text Box 5"/>
          <p:cNvSpPr txBox="1">
            <a:spLocks noChangeArrowheads="1"/>
          </p:cNvSpPr>
          <p:nvPr/>
        </p:nvSpPr>
        <p:spPr bwMode="auto">
          <a:xfrm>
            <a:off x="4661796" y="5410088"/>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107</a:t>
            </a:r>
            <a:r>
              <a:rPr lang="en-US" sz="1600">
                <a:ea typeface="ＭＳ Ｐゴシック" pitchFamily="-105" charset="-128"/>
              </a:rPr>
              <a:t> NTU</a:t>
            </a:r>
          </a:p>
        </p:txBody>
      </p:sp>
      <p:sp>
        <p:nvSpPr>
          <p:cNvPr id="152584" name="Text Box 6"/>
          <p:cNvSpPr txBox="1">
            <a:spLocks noChangeArrowheads="1"/>
          </p:cNvSpPr>
          <p:nvPr/>
        </p:nvSpPr>
        <p:spPr bwMode="auto">
          <a:xfrm>
            <a:off x="1802709" y="3012963"/>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745</a:t>
            </a:r>
            <a:r>
              <a:rPr lang="en-US" sz="1600">
                <a:ea typeface="ＭＳ Ｐゴシック" pitchFamily="-105" charset="-128"/>
              </a:rPr>
              <a:t> NTU</a:t>
            </a:r>
          </a:p>
        </p:txBody>
      </p:sp>
      <p:sp>
        <p:nvSpPr>
          <p:cNvPr id="152585" name="Text Box 7"/>
          <p:cNvSpPr txBox="1">
            <a:spLocks noChangeArrowheads="1"/>
          </p:cNvSpPr>
          <p:nvPr/>
        </p:nvSpPr>
        <p:spPr bwMode="auto">
          <a:xfrm>
            <a:off x="4622109" y="3012963"/>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477</a:t>
            </a:r>
            <a:r>
              <a:rPr lang="en-US" sz="1600">
                <a:ea typeface="ＭＳ Ｐゴシック" pitchFamily="-105" charset="-128"/>
              </a:rPr>
              <a:t> NTU</a:t>
            </a:r>
          </a:p>
        </p:txBody>
      </p:sp>
      <p:sp>
        <p:nvSpPr>
          <p:cNvPr id="152586" name="Text Box 8"/>
          <p:cNvSpPr txBox="1">
            <a:spLocks noChangeArrowheads="1"/>
          </p:cNvSpPr>
          <p:nvPr/>
        </p:nvSpPr>
        <p:spPr bwMode="auto">
          <a:xfrm>
            <a:off x="3290196" y="5410088"/>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64</a:t>
            </a:r>
            <a:r>
              <a:rPr lang="en-US" sz="1600">
                <a:ea typeface="ＭＳ Ｐゴシック" pitchFamily="-105" charset="-128"/>
              </a:rPr>
              <a:t> NTU</a:t>
            </a:r>
          </a:p>
        </p:txBody>
      </p:sp>
      <p:sp>
        <p:nvSpPr>
          <p:cNvPr id="152587" name="Text Box 9"/>
          <p:cNvSpPr txBox="1">
            <a:spLocks noChangeArrowheads="1"/>
          </p:cNvSpPr>
          <p:nvPr/>
        </p:nvSpPr>
        <p:spPr bwMode="auto">
          <a:xfrm>
            <a:off x="6109596" y="5410088"/>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140</a:t>
            </a:r>
            <a:r>
              <a:rPr lang="en-US" sz="1600">
                <a:ea typeface="ＭＳ Ｐゴシック" pitchFamily="-105" charset="-128"/>
              </a:rPr>
              <a:t> NTU</a:t>
            </a:r>
          </a:p>
        </p:txBody>
      </p:sp>
      <p:sp>
        <p:nvSpPr>
          <p:cNvPr id="152588" name="Text Box 10"/>
          <p:cNvSpPr txBox="1">
            <a:spLocks noChangeArrowheads="1"/>
          </p:cNvSpPr>
          <p:nvPr/>
        </p:nvSpPr>
        <p:spPr bwMode="auto">
          <a:xfrm>
            <a:off x="7557396" y="5410088"/>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216</a:t>
            </a:r>
            <a:r>
              <a:rPr lang="en-US" sz="1600">
                <a:ea typeface="ＭＳ Ｐゴシック" pitchFamily="-105" charset="-128"/>
              </a:rPr>
              <a:t> NTU</a:t>
            </a:r>
          </a:p>
        </p:txBody>
      </p:sp>
      <p:sp>
        <p:nvSpPr>
          <p:cNvPr id="152589" name="Text Box 11"/>
          <p:cNvSpPr txBox="1">
            <a:spLocks noChangeArrowheads="1"/>
          </p:cNvSpPr>
          <p:nvPr/>
        </p:nvSpPr>
        <p:spPr bwMode="auto">
          <a:xfrm>
            <a:off x="7517709" y="3012963"/>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283</a:t>
            </a:r>
            <a:r>
              <a:rPr lang="en-US" sz="1600">
                <a:ea typeface="ＭＳ Ｐゴシック" pitchFamily="-105" charset="-128"/>
              </a:rPr>
              <a:t> NTU</a:t>
            </a:r>
          </a:p>
        </p:txBody>
      </p:sp>
      <p:sp>
        <p:nvSpPr>
          <p:cNvPr id="152590" name="Text Box 12"/>
          <p:cNvSpPr txBox="1">
            <a:spLocks noChangeArrowheads="1"/>
          </p:cNvSpPr>
          <p:nvPr/>
        </p:nvSpPr>
        <p:spPr bwMode="auto">
          <a:xfrm>
            <a:off x="6069909" y="3012963"/>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404</a:t>
            </a:r>
            <a:r>
              <a:rPr lang="en-US" sz="1600">
                <a:ea typeface="ＭＳ Ｐゴシック" pitchFamily="-105" charset="-128"/>
              </a:rPr>
              <a:t> NTU</a:t>
            </a:r>
          </a:p>
        </p:txBody>
      </p:sp>
      <p:pic>
        <p:nvPicPr>
          <p:cNvPr id="152591" name="Picture 13" descr="IMG_0062"/>
          <p:cNvPicPr>
            <a:picLocks noChangeAspect="1" noChangeArrowheads="1"/>
          </p:cNvPicPr>
          <p:nvPr/>
        </p:nvPicPr>
        <p:blipFill>
          <a:blip r:embed="rId2" cstate="print"/>
          <a:srcRect/>
          <a:stretch>
            <a:fillRect/>
          </a:stretch>
        </p:blipFill>
        <p:spPr bwMode="auto">
          <a:xfrm>
            <a:off x="270771" y="1117488"/>
            <a:ext cx="1274763" cy="1876425"/>
          </a:xfrm>
          <a:prstGeom prst="rect">
            <a:avLst/>
          </a:prstGeom>
          <a:noFill/>
          <a:ln w="50800">
            <a:solidFill>
              <a:srgbClr val="FF0000"/>
            </a:solidFill>
            <a:miter lim="800000"/>
            <a:headEnd/>
            <a:tailEnd/>
          </a:ln>
        </p:spPr>
      </p:pic>
      <p:sp>
        <p:nvSpPr>
          <p:cNvPr id="152592" name="Text Box 14"/>
          <p:cNvSpPr txBox="1">
            <a:spLocks noChangeArrowheads="1"/>
          </p:cNvSpPr>
          <p:nvPr/>
        </p:nvSpPr>
        <p:spPr bwMode="auto">
          <a:xfrm>
            <a:off x="1918596" y="5410088"/>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44</a:t>
            </a:r>
            <a:r>
              <a:rPr lang="en-US" sz="1600">
                <a:ea typeface="ＭＳ Ｐゴシック" pitchFamily="-105" charset="-128"/>
              </a:rPr>
              <a:t> NTU</a:t>
            </a:r>
          </a:p>
        </p:txBody>
      </p:sp>
      <p:sp>
        <p:nvSpPr>
          <p:cNvPr id="152593" name="Text Box 15"/>
          <p:cNvSpPr txBox="1">
            <a:spLocks noChangeArrowheads="1"/>
          </p:cNvSpPr>
          <p:nvPr/>
        </p:nvSpPr>
        <p:spPr bwMode="auto">
          <a:xfrm>
            <a:off x="470796" y="5410088"/>
            <a:ext cx="1143000" cy="336550"/>
          </a:xfrm>
          <a:prstGeom prst="rect">
            <a:avLst/>
          </a:prstGeom>
          <a:noFill/>
          <a:ln w="9525">
            <a:noFill/>
            <a:miter lim="800000"/>
            <a:headEnd/>
            <a:tailEnd/>
          </a:ln>
        </p:spPr>
        <p:txBody>
          <a:bodyPr>
            <a:spAutoFit/>
          </a:bodyPr>
          <a:lstStyle/>
          <a:p>
            <a:pPr algn="ctr">
              <a:spcBef>
                <a:spcPct val="50000"/>
              </a:spcBef>
            </a:pPr>
            <a:r>
              <a:rPr lang="en-US" sz="1600">
                <a:ea typeface="ＭＳ Ｐゴシック" pitchFamily="-105" charset="-128"/>
              </a:rPr>
              <a:t> </a:t>
            </a:r>
            <a:r>
              <a:rPr lang="en-US" sz="1600" b="1">
                <a:ea typeface="ＭＳ Ｐゴシック" pitchFamily="-105" charset="-128"/>
              </a:rPr>
              <a:t>4</a:t>
            </a:r>
            <a:r>
              <a:rPr lang="en-US" sz="1600">
                <a:ea typeface="ＭＳ Ｐゴシック" pitchFamily="-105" charset="-128"/>
              </a:rPr>
              <a:t> NTU</a:t>
            </a:r>
          </a:p>
        </p:txBody>
      </p:sp>
      <p:pic>
        <p:nvPicPr>
          <p:cNvPr id="152594" name="Picture 16" descr="IMG_0066"/>
          <p:cNvPicPr>
            <a:picLocks noChangeAspect="1" noChangeArrowheads="1"/>
          </p:cNvPicPr>
          <p:nvPr/>
        </p:nvPicPr>
        <p:blipFill>
          <a:blip r:embed="rId3" cstate="print"/>
          <a:srcRect/>
          <a:stretch>
            <a:fillRect/>
          </a:stretch>
        </p:blipFill>
        <p:spPr bwMode="auto">
          <a:xfrm>
            <a:off x="1677296" y="1115901"/>
            <a:ext cx="1301750" cy="1882775"/>
          </a:xfrm>
          <a:prstGeom prst="rect">
            <a:avLst/>
          </a:prstGeom>
          <a:noFill/>
          <a:ln w="50800">
            <a:solidFill>
              <a:srgbClr val="FF0000"/>
            </a:solidFill>
            <a:miter lim="800000"/>
            <a:headEnd/>
            <a:tailEnd/>
          </a:ln>
        </p:spPr>
      </p:pic>
      <p:pic>
        <p:nvPicPr>
          <p:cNvPr id="152595" name="Picture 17" descr="IMG_0068"/>
          <p:cNvPicPr>
            <a:picLocks noChangeAspect="1" noChangeArrowheads="1"/>
          </p:cNvPicPr>
          <p:nvPr/>
        </p:nvPicPr>
        <p:blipFill>
          <a:blip r:embed="rId4" cstate="print"/>
          <a:srcRect/>
          <a:stretch>
            <a:fillRect/>
          </a:stretch>
        </p:blipFill>
        <p:spPr bwMode="auto">
          <a:xfrm>
            <a:off x="3118746" y="1112726"/>
            <a:ext cx="1303338" cy="1884362"/>
          </a:xfrm>
          <a:prstGeom prst="rect">
            <a:avLst/>
          </a:prstGeom>
          <a:noFill/>
          <a:ln w="50800">
            <a:solidFill>
              <a:srgbClr val="FF0000"/>
            </a:solidFill>
            <a:miter lim="800000"/>
            <a:headEnd/>
            <a:tailEnd/>
          </a:ln>
        </p:spPr>
      </p:pic>
      <p:pic>
        <p:nvPicPr>
          <p:cNvPr id="152596" name="Picture 18" descr="IMG_0070"/>
          <p:cNvPicPr preferRelativeResize="0">
            <a:picLocks noChangeAspect="1" noChangeArrowheads="1"/>
          </p:cNvPicPr>
          <p:nvPr/>
        </p:nvPicPr>
        <p:blipFill>
          <a:blip r:embed="rId5" cstate="print"/>
          <a:srcRect/>
          <a:stretch>
            <a:fillRect/>
          </a:stretch>
        </p:blipFill>
        <p:spPr bwMode="auto">
          <a:xfrm>
            <a:off x="4563371" y="1076213"/>
            <a:ext cx="1462088" cy="1949450"/>
          </a:xfrm>
          <a:prstGeom prst="rect">
            <a:avLst/>
          </a:prstGeom>
          <a:noFill/>
          <a:ln w="50800">
            <a:solidFill>
              <a:srgbClr val="FFFF00"/>
            </a:solidFill>
            <a:miter lim="800000"/>
            <a:headEnd/>
            <a:tailEnd/>
          </a:ln>
        </p:spPr>
      </p:pic>
      <p:pic>
        <p:nvPicPr>
          <p:cNvPr id="152597" name="Picture 19" descr="IMG_0072"/>
          <p:cNvPicPr preferRelativeResize="0">
            <a:picLocks noChangeAspect="1" noChangeArrowheads="1"/>
          </p:cNvPicPr>
          <p:nvPr/>
        </p:nvPicPr>
        <p:blipFill>
          <a:blip r:embed="rId6" cstate="print"/>
          <a:srcRect/>
          <a:stretch>
            <a:fillRect/>
          </a:stretch>
        </p:blipFill>
        <p:spPr bwMode="auto">
          <a:xfrm>
            <a:off x="6049271" y="1076213"/>
            <a:ext cx="1363663" cy="1949450"/>
          </a:xfrm>
          <a:prstGeom prst="rect">
            <a:avLst/>
          </a:prstGeom>
          <a:noFill/>
          <a:ln w="50800">
            <a:solidFill>
              <a:srgbClr val="FFFF00"/>
            </a:solidFill>
            <a:miter lim="800000"/>
            <a:headEnd/>
            <a:tailEnd/>
          </a:ln>
        </p:spPr>
      </p:pic>
      <p:pic>
        <p:nvPicPr>
          <p:cNvPr id="152598" name="Picture 20" descr="IMG_0074"/>
          <p:cNvPicPr preferRelativeResize="0">
            <a:picLocks noChangeAspect="1" noChangeArrowheads="1"/>
          </p:cNvPicPr>
          <p:nvPr/>
        </p:nvPicPr>
        <p:blipFill>
          <a:blip r:embed="rId7" cstate="print"/>
          <a:srcRect/>
          <a:stretch>
            <a:fillRect/>
          </a:stretch>
        </p:blipFill>
        <p:spPr bwMode="auto">
          <a:xfrm>
            <a:off x="7438334" y="1076213"/>
            <a:ext cx="1406525" cy="1949450"/>
          </a:xfrm>
          <a:prstGeom prst="rect">
            <a:avLst/>
          </a:prstGeom>
          <a:noFill/>
          <a:ln w="50800">
            <a:solidFill>
              <a:srgbClr val="FFFF00"/>
            </a:solidFill>
            <a:miter lim="800000"/>
            <a:headEnd/>
            <a:tailEnd/>
          </a:ln>
        </p:spPr>
      </p:pic>
      <p:pic>
        <p:nvPicPr>
          <p:cNvPr id="152599" name="Picture 21" descr="IMG_0076"/>
          <p:cNvPicPr>
            <a:picLocks noChangeAspect="1" noChangeArrowheads="1"/>
          </p:cNvPicPr>
          <p:nvPr/>
        </p:nvPicPr>
        <p:blipFill>
          <a:blip r:embed="rId8" cstate="print"/>
          <a:srcRect/>
          <a:stretch>
            <a:fillRect/>
          </a:stretch>
        </p:blipFill>
        <p:spPr bwMode="auto">
          <a:xfrm>
            <a:off x="7357371" y="3441588"/>
            <a:ext cx="1479550" cy="1981200"/>
          </a:xfrm>
          <a:prstGeom prst="rect">
            <a:avLst/>
          </a:prstGeom>
          <a:noFill/>
          <a:ln w="50800">
            <a:solidFill>
              <a:srgbClr val="008000"/>
            </a:solidFill>
            <a:miter lim="800000"/>
            <a:headEnd/>
            <a:tailEnd/>
          </a:ln>
        </p:spPr>
      </p:pic>
      <p:pic>
        <p:nvPicPr>
          <p:cNvPr id="152600" name="Picture 22" descr="IMG_0078"/>
          <p:cNvPicPr>
            <a:picLocks noChangeAspect="1" noChangeArrowheads="1"/>
          </p:cNvPicPr>
          <p:nvPr/>
        </p:nvPicPr>
        <p:blipFill>
          <a:blip r:embed="rId9" cstate="print"/>
          <a:srcRect/>
          <a:stretch>
            <a:fillRect/>
          </a:stretch>
        </p:blipFill>
        <p:spPr bwMode="auto">
          <a:xfrm>
            <a:off x="5969896" y="3441588"/>
            <a:ext cx="1389063" cy="1981200"/>
          </a:xfrm>
          <a:prstGeom prst="rect">
            <a:avLst/>
          </a:prstGeom>
          <a:noFill/>
          <a:ln w="50800">
            <a:solidFill>
              <a:srgbClr val="008000"/>
            </a:solidFill>
            <a:miter lim="800000"/>
            <a:headEnd/>
            <a:tailEnd/>
          </a:ln>
        </p:spPr>
      </p:pic>
      <p:pic>
        <p:nvPicPr>
          <p:cNvPr id="152601" name="Picture 23" descr="IMG_0080"/>
          <p:cNvPicPr>
            <a:picLocks noChangeAspect="1" noChangeArrowheads="1"/>
          </p:cNvPicPr>
          <p:nvPr/>
        </p:nvPicPr>
        <p:blipFill>
          <a:blip r:embed="rId10" cstate="print"/>
          <a:srcRect/>
          <a:stretch>
            <a:fillRect/>
          </a:stretch>
        </p:blipFill>
        <p:spPr bwMode="auto">
          <a:xfrm>
            <a:off x="4585596" y="3441588"/>
            <a:ext cx="1366838" cy="1981200"/>
          </a:xfrm>
          <a:prstGeom prst="rect">
            <a:avLst/>
          </a:prstGeom>
          <a:noFill/>
          <a:ln w="50800">
            <a:solidFill>
              <a:srgbClr val="008000"/>
            </a:solidFill>
            <a:miter lim="800000"/>
            <a:headEnd/>
            <a:tailEnd/>
          </a:ln>
        </p:spPr>
      </p:pic>
      <p:pic>
        <p:nvPicPr>
          <p:cNvPr id="152602" name="Picture 24" descr="IMG_0082"/>
          <p:cNvPicPr>
            <a:picLocks noChangeAspect="1" noChangeArrowheads="1"/>
          </p:cNvPicPr>
          <p:nvPr/>
        </p:nvPicPr>
        <p:blipFill>
          <a:blip r:embed="rId11" cstate="print"/>
          <a:srcRect/>
          <a:stretch>
            <a:fillRect/>
          </a:stretch>
        </p:blipFill>
        <p:spPr bwMode="auto">
          <a:xfrm>
            <a:off x="3223521" y="3441588"/>
            <a:ext cx="1339850" cy="1981200"/>
          </a:xfrm>
          <a:prstGeom prst="rect">
            <a:avLst/>
          </a:prstGeom>
          <a:noFill/>
          <a:ln w="50800">
            <a:solidFill>
              <a:srgbClr val="008000"/>
            </a:solidFill>
            <a:miter lim="800000"/>
            <a:headEnd/>
            <a:tailEnd/>
          </a:ln>
        </p:spPr>
      </p:pic>
      <p:pic>
        <p:nvPicPr>
          <p:cNvPr id="152603" name="Picture 25" descr="IMG_0084"/>
          <p:cNvPicPr>
            <a:picLocks noChangeAspect="1" noChangeArrowheads="1"/>
          </p:cNvPicPr>
          <p:nvPr/>
        </p:nvPicPr>
        <p:blipFill>
          <a:blip r:embed="rId12" cstate="print"/>
          <a:srcRect/>
          <a:stretch>
            <a:fillRect/>
          </a:stretch>
        </p:blipFill>
        <p:spPr bwMode="auto">
          <a:xfrm>
            <a:off x="1718571" y="3441588"/>
            <a:ext cx="1479550" cy="1981200"/>
          </a:xfrm>
          <a:prstGeom prst="rect">
            <a:avLst/>
          </a:prstGeom>
          <a:noFill/>
          <a:ln w="50800">
            <a:solidFill>
              <a:srgbClr val="008000"/>
            </a:solidFill>
            <a:miter lim="800000"/>
            <a:headEnd/>
            <a:tailEnd/>
          </a:ln>
        </p:spPr>
      </p:pic>
      <p:pic>
        <p:nvPicPr>
          <p:cNvPr id="152604" name="Picture 26" descr="IMG_0086"/>
          <p:cNvPicPr>
            <a:picLocks noChangeAspect="1" noChangeArrowheads="1"/>
          </p:cNvPicPr>
          <p:nvPr/>
        </p:nvPicPr>
        <p:blipFill>
          <a:blip r:embed="rId13" cstate="print"/>
          <a:srcRect/>
          <a:stretch>
            <a:fillRect/>
          </a:stretch>
        </p:blipFill>
        <p:spPr bwMode="auto">
          <a:xfrm>
            <a:off x="278709" y="3441588"/>
            <a:ext cx="1447800" cy="1981200"/>
          </a:xfrm>
          <a:prstGeom prst="rect">
            <a:avLst/>
          </a:prstGeom>
          <a:noFill/>
          <a:ln w="50800">
            <a:solidFill>
              <a:srgbClr val="008000"/>
            </a:solidFill>
            <a:miter lim="800000"/>
            <a:headEnd/>
            <a:tailEnd/>
          </a:ln>
        </p:spPr>
      </p:pic>
      <p:sp>
        <p:nvSpPr>
          <p:cNvPr id="152605" name="Rectangle 36"/>
          <p:cNvSpPr>
            <a:spLocks noChangeArrowheads="1"/>
          </p:cNvSpPr>
          <p:nvPr/>
        </p:nvSpPr>
        <p:spPr bwMode="auto">
          <a:xfrm>
            <a:off x="158059" y="5932376"/>
            <a:ext cx="441325" cy="442912"/>
          </a:xfrm>
          <a:prstGeom prst="rect">
            <a:avLst/>
          </a:prstGeom>
          <a:noFill/>
          <a:ln w="53975">
            <a:solidFill>
              <a:srgbClr val="FF0000"/>
            </a:solidFill>
            <a:miter lim="800000"/>
            <a:headEnd/>
            <a:tailEnd/>
          </a:ln>
        </p:spPr>
        <p:txBody>
          <a:bodyPr wrap="none" anchor="ctr"/>
          <a:lstStyle/>
          <a:p>
            <a:endParaRPr lang="en-US"/>
          </a:p>
        </p:txBody>
      </p:sp>
      <p:sp>
        <p:nvSpPr>
          <p:cNvPr id="152606" name="Text Box 37"/>
          <p:cNvSpPr txBox="1">
            <a:spLocks noChangeArrowheads="1"/>
          </p:cNvSpPr>
          <p:nvPr/>
        </p:nvSpPr>
        <p:spPr bwMode="auto">
          <a:xfrm>
            <a:off x="489846" y="5853001"/>
            <a:ext cx="2962275" cy="646331"/>
          </a:xfrm>
          <a:prstGeom prst="rect">
            <a:avLst/>
          </a:prstGeom>
          <a:noFill/>
          <a:ln w="9525">
            <a:noFill/>
            <a:miter lim="800000"/>
            <a:headEnd/>
            <a:tailEnd/>
          </a:ln>
        </p:spPr>
        <p:txBody>
          <a:bodyPr>
            <a:spAutoFit/>
          </a:bodyPr>
          <a:lstStyle/>
          <a:p>
            <a:pPr algn="ctr">
              <a:spcBef>
                <a:spcPct val="50000"/>
              </a:spcBef>
            </a:pPr>
            <a:r>
              <a:rPr lang="en-US" sz="1800" dirty="0">
                <a:ea typeface="ＭＳ Ｐゴシック" pitchFamily="-105" charset="-128"/>
              </a:rPr>
              <a:t>Readings Above Turbidity NEL (violation)</a:t>
            </a:r>
          </a:p>
        </p:txBody>
      </p:sp>
      <p:sp>
        <p:nvSpPr>
          <p:cNvPr id="152607" name="Rectangle 38"/>
          <p:cNvSpPr>
            <a:spLocks noChangeArrowheads="1"/>
          </p:cNvSpPr>
          <p:nvPr/>
        </p:nvSpPr>
        <p:spPr bwMode="auto">
          <a:xfrm>
            <a:off x="6773171" y="5953013"/>
            <a:ext cx="441325" cy="442913"/>
          </a:xfrm>
          <a:prstGeom prst="rect">
            <a:avLst/>
          </a:prstGeom>
          <a:noFill/>
          <a:ln w="53975">
            <a:solidFill>
              <a:srgbClr val="008000"/>
            </a:solidFill>
            <a:miter lim="800000"/>
            <a:headEnd/>
            <a:tailEnd/>
          </a:ln>
        </p:spPr>
        <p:txBody>
          <a:bodyPr wrap="none" anchor="ctr"/>
          <a:lstStyle/>
          <a:p>
            <a:endParaRPr lang="en-US"/>
          </a:p>
        </p:txBody>
      </p:sp>
      <p:sp>
        <p:nvSpPr>
          <p:cNvPr id="152608" name="Text Box 39"/>
          <p:cNvSpPr txBox="1">
            <a:spLocks noChangeArrowheads="1"/>
          </p:cNvSpPr>
          <p:nvPr/>
        </p:nvSpPr>
        <p:spPr bwMode="auto">
          <a:xfrm>
            <a:off x="7123113" y="5926184"/>
            <a:ext cx="2066925" cy="646331"/>
          </a:xfrm>
          <a:prstGeom prst="rect">
            <a:avLst/>
          </a:prstGeom>
          <a:noFill/>
          <a:ln w="9525">
            <a:noFill/>
            <a:miter lim="800000"/>
            <a:headEnd/>
            <a:tailEnd/>
          </a:ln>
        </p:spPr>
        <p:txBody>
          <a:bodyPr>
            <a:spAutoFit/>
          </a:bodyPr>
          <a:lstStyle/>
          <a:p>
            <a:pPr algn="ctr">
              <a:spcBef>
                <a:spcPct val="50000"/>
              </a:spcBef>
            </a:pPr>
            <a:r>
              <a:rPr lang="en-US" sz="1800" dirty="0">
                <a:ea typeface="ＭＳ Ｐゴシック" pitchFamily="-105" charset="-128"/>
              </a:rPr>
              <a:t>Readings Below Turbidity NAL</a:t>
            </a:r>
          </a:p>
        </p:txBody>
      </p:sp>
      <p:sp>
        <p:nvSpPr>
          <p:cNvPr id="152609" name="Rectangle 42"/>
          <p:cNvSpPr>
            <a:spLocks noChangeArrowheads="1"/>
          </p:cNvSpPr>
          <p:nvPr/>
        </p:nvSpPr>
        <p:spPr bwMode="auto">
          <a:xfrm>
            <a:off x="3052071" y="1049226"/>
            <a:ext cx="1441450" cy="2003425"/>
          </a:xfrm>
          <a:prstGeom prst="rect">
            <a:avLst/>
          </a:prstGeom>
          <a:noFill/>
          <a:ln w="50800">
            <a:solidFill>
              <a:srgbClr val="FFFF00"/>
            </a:solidFill>
            <a:miter lim="800000"/>
            <a:headEnd/>
            <a:tailEnd/>
          </a:ln>
        </p:spPr>
        <p:txBody>
          <a:bodyPr wrap="none" anchor="ctr"/>
          <a:lstStyle/>
          <a:p>
            <a:endParaRPr lang="en-US"/>
          </a:p>
        </p:txBody>
      </p:sp>
      <p:sp>
        <p:nvSpPr>
          <p:cNvPr id="152610" name="Rectangle 43"/>
          <p:cNvSpPr>
            <a:spLocks noChangeArrowheads="1"/>
          </p:cNvSpPr>
          <p:nvPr/>
        </p:nvSpPr>
        <p:spPr bwMode="auto">
          <a:xfrm>
            <a:off x="1609034" y="1050813"/>
            <a:ext cx="1441450" cy="2003425"/>
          </a:xfrm>
          <a:prstGeom prst="rect">
            <a:avLst/>
          </a:prstGeom>
          <a:noFill/>
          <a:ln w="50800">
            <a:solidFill>
              <a:srgbClr val="FFFF00"/>
            </a:solidFill>
            <a:miter lim="800000"/>
            <a:headEnd/>
            <a:tailEnd/>
          </a:ln>
        </p:spPr>
        <p:txBody>
          <a:bodyPr wrap="none" anchor="ctr"/>
          <a:lstStyle/>
          <a:p>
            <a:endParaRPr lang="en-US"/>
          </a:p>
        </p:txBody>
      </p:sp>
      <p:sp>
        <p:nvSpPr>
          <p:cNvPr id="152611" name="Rectangle 44"/>
          <p:cNvSpPr>
            <a:spLocks noChangeArrowheads="1"/>
          </p:cNvSpPr>
          <p:nvPr/>
        </p:nvSpPr>
        <p:spPr bwMode="auto">
          <a:xfrm>
            <a:off x="216796" y="1050813"/>
            <a:ext cx="1393825" cy="2003425"/>
          </a:xfrm>
          <a:prstGeom prst="rect">
            <a:avLst/>
          </a:prstGeom>
          <a:noFill/>
          <a:ln w="50800">
            <a:solidFill>
              <a:srgbClr val="FFFF00"/>
            </a:solidFill>
            <a:miter lim="800000"/>
            <a:headEnd/>
            <a:tailEnd/>
          </a:ln>
        </p:spPr>
        <p:txBody>
          <a:bodyPr wrap="none" anchor="ctr"/>
          <a:lstStyle/>
          <a:p>
            <a:endParaRPr lang="en-US"/>
          </a:p>
        </p:txBody>
      </p:sp>
      <p:sp>
        <p:nvSpPr>
          <p:cNvPr id="152612" name="Rectangle 45"/>
          <p:cNvSpPr>
            <a:spLocks noChangeArrowheads="1"/>
          </p:cNvSpPr>
          <p:nvPr/>
        </p:nvSpPr>
        <p:spPr bwMode="auto">
          <a:xfrm>
            <a:off x="3517209" y="5962538"/>
            <a:ext cx="441325" cy="442913"/>
          </a:xfrm>
          <a:prstGeom prst="rect">
            <a:avLst/>
          </a:prstGeom>
          <a:noFill/>
          <a:ln w="53975">
            <a:solidFill>
              <a:srgbClr val="FFFF00"/>
            </a:solidFill>
            <a:miter lim="800000"/>
            <a:headEnd/>
            <a:tailEnd/>
          </a:ln>
        </p:spPr>
        <p:txBody>
          <a:bodyPr wrap="none" anchor="ctr"/>
          <a:lstStyle/>
          <a:p>
            <a:endParaRPr lang="en-US"/>
          </a:p>
        </p:txBody>
      </p:sp>
      <p:sp>
        <p:nvSpPr>
          <p:cNvPr id="152613" name="Text Box 46"/>
          <p:cNvSpPr txBox="1">
            <a:spLocks noChangeArrowheads="1"/>
          </p:cNvSpPr>
          <p:nvPr/>
        </p:nvSpPr>
        <p:spPr bwMode="auto">
          <a:xfrm>
            <a:off x="3925196" y="5883163"/>
            <a:ext cx="2819400" cy="646331"/>
          </a:xfrm>
          <a:prstGeom prst="rect">
            <a:avLst/>
          </a:prstGeom>
          <a:noFill/>
          <a:ln w="9525">
            <a:noFill/>
            <a:miter lim="800000"/>
            <a:headEnd/>
            <a:tailEnd/>
          </a:ln>
        </p:spPr>
        <p:txBody>
          <a:bodyPr>
            <a:spAutoFit/>
          </a:bodyPr>
          <a:lstStyle/>
          <a:p>
            <a:pPr algn="ctr">
              <a:spcBef>
                <a:spcPct val="50000"/>
              </a:spcBef>
            </a:pPr>
            <a:r>
              <a:rPr lang="en-US" sz="1800" dirty="0">
                <a:ea typeface="ＭＳ Ｐゴシック" pitchFamily="-105" charset="-128"/>
              </a:rPr>
              <a:t>Readings Above Turbidity NAL (call to action)</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Can You Estimate Turbidity?</a:t>
            </a:r>
            <a:endParaRPr lang="en-US" sz="3600" dirty="0"/>
          </a:p>
        </p:txBody>
      </p:sp>
      <p:pic>
        <p:nvPicPr>
          <p:cNvPr id="6" name="Content Placeholder 5" descr="IMG_0002.JPG"/>
          <p:cNvPicPr>
            <a:picLocks noGrp="1" noChangeAspect="1"/>
          </p:cNvPicPr>
          <p:nvPr>
            <p:ph idx="1"/>
          </p:nvPr>
        </p:nvPicPr>
        <p:blipFill>
          <a:blip r:embed="rId3" cstate="print"/>
          <a:srcRect/>
          <a:stretch>
            <a:fillRect/>
          </a:stretch>
        </p:blipFill>
        <p:spPr>
          <a:xfrm>
            <a:off x="1469036" y="2156917"/>
            <a:ext cx="2248524" cy="3876623"/>
          </a:xfrm>
        </p:spPr>
      </p:pic>
      <p:pic>
        <p:nvPicPr>
          <p:cNvPr id="7" name="Picture 6" descr="IMG_0004.JPG"/>
          <p:cNvPicPr>
            <a:picLocks noChangeAspect="1"/>
          </p:cNvPicPr>
          <p:nvPr/>
        </p:nvPicPr>
        <p:blipFill>
          <a:blip r:embed="rId4" cstate="print"/>
          <a:srcRect/>
          <a:stretch>
            <a:fillRect/>
          </a:stretch>
        </p:blipFill>
        <p:spPr>
          <a:xfrm>
            <a:off x="5291530" y="2173574"/>
            <a:ext cx="1886810" cy="3904938"/>
          </a:xfrm>
          <a:prstGeom prst="rect">
            <a:avLst/>
          </a:prstGeom>
        </p:spPr>
      </p:pic>
      <p:sp>
        <p:nvSpPr>
          <p:cNvPr id="8" name="TextBox 7"/>
          <p:cNvSpPr txBox="1"/>
          <p:nvPr/>
        </p:nvSpPr>
        <p:spPr>
          <a:xfrm>
            <a:off x="1416570" y="1731364"/>
            <a:ext cx="2938073" cy="461665"/>
          </a:xfrm>
          <a:prstGeom prst="rect">
            <a:avLst/>
          </a:prstGeom>
          <a:noFill/>
        </p:spPr>
        <p:txBody>
          <a:bodyPr wrap="square" rtlCol="0">
            <a:spAutoFit/>
          </a:bodyPr>
          <a:lstStyle/>
          <a:p>
            <a:r>
              <a:rPr lang="en-US" dirty="0" smtClean="0"/>
              <a:t>Sample #1</a:t>
            </a:r>
            <a:endParaRPr lang="en-US" dirty="0"/>
          </a:p>
        </p:txBody>
      </p:sp>
      <p:sp>
        <p:nvSpPr>
          <p:cNvPr id="9" name="TextBox 8"/>
          <p:cNvSpPr txBox="1"/>
          <p:nvPr/>
        </p:nvSpPr>
        <p:spPr>
          <a:xfrm>
            <a:off x="4716905" y="1726367"/>
            <a:ext cx="2938073" cy="461665"/>
          </a:xfrm>
          <a:prstGeom prst="rect">
            <a:avLst/>
          </a:prstGeom>
          <a:noFill/>
        </p:spPr>
        <p:txBody>
          <a:bodyPr wrap="square" rtlCol="0">
            <a:spAutoFit/>
          </a:bodyPr>
          <a:lstStyle/>
          <a:p>
            <a:r>
              <a:rPr lang="en-US" dirty="0" smtClean="0"/>
              <a:t>Sample #2</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656217" y="0"/>
            <a:ext cx="8229600" cy="900112"/>
          </a:xfrm>
        </p:spPr>
        <p:txBody>
          <a:bodyPr/>
          <a:lstStyle/>
          <a:p>
            <a:pPr eaLnBrk="1" hangingPunct="1"/>
            <a:r>
              <a:rPr lang="en-US" sz="4500" dirty="0" smtClean="0"/>
              <a:t>Certification and Training</a:t>
            </a:r>
          </a:p>
        </p:txBody>
      </p:sp>
      <p:sp>
        <p:nvSpPr>
          <p:cNvPr id="160771" name="Rectangle 3"/>
          <p:cNvSpPr>
            <a:spLocks noGrp="1" noChangeArrowheads="1"/>
          </p:cNvSpPr>
          <p:nvPr>
            <p:ph idx="1"/>
          </p:nvPr>
        </p:nvSpPr>
        <p:spPr>
          <a:xfrm>
            <a:off x="469191" y="846254"/>
            <a:ext cx="8229600" cy="4819650"/>
          </a:xfrm>
        </p:spPr>
        <p:txBody>
          <a:bodyPr/>
          <a:lstStyle/>
          <a:p>
            <a:pPr marL="533400" indent="-533400" eaLnBrk="1" hangingPunct="1">
              <a:lnSpc>
                <a:spcPct val="80000"/>
              </a:lnSpc>
              <a:buFontTx/>
              <a:buNone/>
            </a:pPr>
            <a:r>
              <a:rPr lang="en-US" sz="2000" b="1" dirty="0" smtClean="0"/>
              <a:t>Qualified SWPPP Developer (QSD)</a:t>
            </a:r>
          </a:p>
          <a:p>
            <a:pPr marL="533400" indent="-533400" eaLnBrk="1" hangingPunct="1">
              <a:lnSpc>
                <a:spcPct val="80000"/>
              </a:lnSpc>
            </a:pPr>
            <a:r>
              <a:rPr lang="en-US" sz="1600" dirty="0" smtClean="0"/>
              <a:t>Writes and prepares SWPPP</a:t>
            </a:r>
          </a:p>
          <a:p>
            <a:pPr marL="533400" indent="-533400" eaLnBrk="1" hangingPunct="1">
              <a:lnSpc>
                <a:spcPct val="80000"/>
              </a:lnSpc>
            </a:pPr>
            <a:r>
              <a:rPr lang="en-US" sz="1600" dirty="0" smtClean="0"/>
              <a:t>Must obtain registrations/certifications by</a:t>
            </a:r>
            <a:r>
              <a:rPr lang="en-US" sz="1600" dirty="0" smtClean="0">
                <a:solidFill>
                  <a:srgbClr val="008000"/>
                </a:solidFill>
              </a:rPr>
              <a:t> </a:t>
            </a:r>
            <a:r>
              <a:rPr lang="en-US" sz="1600" b="1" dirty="0" smtClean="0">
                <a:solidFill>
                  <a:srgbClr val="00B050"/>
                </a:solidFill>
              </a:rPr>
              <a:t>7/1/2010</a:t>
            </a:r>
          </a:p>
          <a:p>
            <a:pPr marL="533400" indent="-533400" eaLnBrk="1" hangingPunct="1">
              <a:lnSpc>
                <a:spcPct val="80000"/>
              </a:lnSpc>
            </a:pPr>
            <a:r>
              <a:rPr lang="en-US" sz="1600" dirty="0" smtClean="0"/>
              <a:t>Must attend three-day training by</a:t>
            </a:r>
            <a:r>
              <a:rPr lang="en-US" sz="1600" dirty="0" smtClean="0">
                <a:solidFill>
                  <a:srgbClr val="008000"/>
                </a:solidFill>
              </a:rPr>
              <a:t> </a:t>
            </a:r>
            <a:r>
              <a:rPr lang="en-US" sz="1600" b="1" dirty="0" smtClean="0">
                <a:solidFill>
                  <a:srgbClr val="00B050"/>
                </a:solidFill>
              </a:rPr>
              <a:t>9/2/2011</a:t>
            </a:r>
          </a:p>
          <a:p>
            <a:pPr marL="533400" indent="-533400" eaLnBrk="1" hangingPunct="1">
              <a:lnSpc>
                <a:spcPct val="80000"/>
              </a:lnSpc>
            </a:pPr>
            <a:r>
              <a:rPr lang="en-US" sz="1600" b="1" dirty="0" smtClean="0">
                <a:solidFill>
                  <a:srgbClr val="00B050"/>
                </a:solidFill>
              </a:rPr>
              <a:t>Must pass QSD exam by 9/2/2011</a:t>
            </a:r>
          </a:p>
          <a:p>
            <a:pPr marL="533400" indent="-533400" eaLnBrk="1" hangingPunct="1">
              <a:lnSpc>
                <a:spcPct val="80000"/>
              </a:lnSpc>
            </a:pPr>
            <a:endParaRPr lang="en-US" sz="1600" dirty="0" smtClean="0">
              <a:solidFill>
                <a:srgbClr val="33CC33"/>
              </a:solidFill>
            </a:endParaRPr>
          </a:p>
          <a:p>
            <a:pPr marL="533400" indent="-533400" eaLnBrk="1" hangingPunct="1">
              <a:lnSpc>
                <a:spcPct val="80000"/>
              </a:lnSpc>
              <a:buFontTx/>
              <a:buNone/>
            </a:pPr>
            <a:r>
              <a:rPr lang="en-US" sz="2000" b="1" dirty="0" smtClean="0"/>
              <a:t>Qualified SWPPP Practitioner (QSP)</a:t>
            </a:r>
          </a:p>
          <a:p>
            <a:pPr marL="533400" indent="-533400" eaLnBrk="1" hangingPunct="1">
              <a:lnSpc>
                <a:spcPct val="80000"/>
              </a:lnSpc>
            </a:pPr>
            <a:r>
              <a:rPr lang="en-US" sz="1600" dirty="0" smtClean="0"/>
              <a:t>Responsible for the implementation of the SWPPP and REAP</a:t>
            </a:r>
          </a:p>
          <a:p>
            <a:pPr marL="533400" indent="-533400" eaLnBrk="1" hangingPunct="1">
              <a:lnSpc>
                <a:spcPct val="80000"/>
              </a:lnSpc>
            </a:pPr>
            <a:r>
              <a:rPr lang="en-US" sz="1600" dirty="0" smtClean="0"/>
              <a:t>Must obtain registrations/certifications by</a:t>
            </a:r>
            <a:r>
              <a:rPr lang="en-US" sz="1600" dirty="0" smtClean="0">
                <a:solidFill>
                  <a:srgbClr val="008000"/>
                </a:solidFill>
              </a:rPr>
              <a:t> </a:t>
            </a:r>
            <a:r>
              <a:rPr lang="en-US" sz="1600" b="1" dirty="0" smtClean="0">
                <a:solidFill>
                  <a:srgbClr val="00B050"/>
                </a:solidFill>
              </a:rPr>
              <a:t>9/2/2011</a:t>
            </a:r>
          </a:p>
          <a:p>
            <a:pPr marL="533400" indent="-533400" eaLnBrk="1" hangingPunct="1">
              <a:lnSpc>
                <a:spcPct val="80000"/>
              </a:lnSpc>
            </a:pPr>
            <a:r>
              <a:rPr lang="en-US" sz="1600" dirty="0" smtClean="0"/>
              <a:t>Must attend two-day training by</a:t>
            </a:r>
            <a:r>
              <a:rPr lang="en-US" sz="1600" dirty="0" smtClean="0">
                <a:solidFill>
                  <a:srgbClr val="008000"/>
                </a:solidFill>
              </a:rPr>
              <a:t> </a:t>
            </a:r>
            <a:r>
              <a:rPr lang="en-US" sz="1600" b="1" dirty="0" smtClean="0">
                <a:solidFill>
                  <a:srgbClr val="00B050"/>
                </a:solidFill>
              </a:rPr>
              <a:t>9/2/2011</a:t>
            </a:r>
          </a:p>
          <a:p>
            <a:pPr marL="533400" indent="-533400" eaLnBrk="1" hangingPunct="1">
              <a:lnSpc>
                <a:spcPct val="80000"/>
              </a:lnSpc>
            </a:pPr>
            <a:r>
              <a:rPr lang="en-US" sz="1600" b="1" dirty="0" smtClean="0">
                <a:solidFill>
                  <a:srgbClr val="00B050"/>
                </a:solidFill>
              </a:rPr>
              <a:t>Must pass QSP exam by 9/2/2011</a:t>
            </a:r>
          </a:p>
          <a:p>
            <a:pPr marL="533400" indent="-533400" eaLnBrk="1" hangingPunct="1">
              <a:lnSpc>
                <a:spcPct val="80000"/>
              </a:lnSpc>
            </a:pPr>
            <a:endParaRPr lang="en-US" sz="1600" dirty="0" smtClean="0"/>
          </a:p>
        </p:txBody>
      </p:sp>
      <p:sp>
        <p:nvSpPr>
          <p:cNvPr id="5" name="Footer Placeholder 4"/>
          <p:cNvSpPr>
            <a:spLocks noGrp="1"/>
          </p:cNvSpPr>
          <p:nvPr>
            <p:ph type="ftr" sz="quarter" idx="11"/>
          </p:nvPr>
        </p:nvSpPr>
        <p:spPr/>
        <p:txBody>
          <a:bodyPr/>
          <a:lstStyle/>
          <a:p>
            <a:pPr>
              <a:defRPr/>
            </a:pPr>
            <a:r>
              <a:rPr lang="en-US" dirty="0"/>
              <a:t>		   </a:t>
            </a:r>
            <a:fld id="{78A282B5-DAF1-4D50-99F6-702775513C6C}" type="slidenum">
              <a:rPr lang="en-US"/>
              <a:pPr>
                <a:defRPr/>
              </a:pPr>
              <a:t>19</a:t>
            </a:fld>
            <a:endParaRPr lang="en-US" dirty="0"/>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CGP Fast Facts</a:t>
            </a:r>
            <a:endParaRPr lang="en-US" dirty="0"/>
          </a:p>
        </p:txBody>
      </p:sp>
      <p:sp>
        <p:nvSpPr>
          <p:cNvPr id="3" name="Content Placeholder 2"/>
          <p:cNvSpPr>
            <a:spLocks noGrp="1"/>
          </p:cNvSpPr>
          <p:nvPr>
            <p:ph idx="1"/>
          </p:nvPr>
        </p:nvSpPr>
        <p:spPr/>
        <p:txBody>
          <a:bodyPr/>
          <a:lstStyle/>
          <a:p>
            <a:r>
              <a:rPr lang="en-US" sz="2000" dirty="0" smtClean="0"/>
              <a:t>285 page permit</a:t>
            </a:r>
          </a:p>
          <a:p>
            <a:r>
              <a:rPr lang="en-US" sz="2000" dirty="0" smtClean="0"/>
              <a:t>All reporting is publicly available</a:t>
            </a:r>
          </a:p>
          <a:p>
            <a:r>
              <a:rPr lang="en-US" sz="2000" dirty="0" smtClean="0"/>
              <a:t>Substantial fines for noncompliance</a:t>
            </a:r>
          </a:p>
          <a:p>
            <a:r>
              <a:rPr lang="en-US" sz="2000" dirty="0" smtClean="0"/>
              <a:t>~7,000 active projects in CA</a:t>
            </a:r>
          </a:p>
          <a:p>
            <a:r>
              <a:rPr lang="en-US" sz="2000" dirty="0" smtClean="0"/>
              <a:t>Requires runoff sampling for some projects</a:t>
            </a:r>
          </a:p>
          <a:p>
            <a:r>
              <a:rPr lang="en-US" sz="2000" dirty="0" smtClean="0"/>
              <a:t>Requires self-reporting, which may lead to enforcement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457200" y="350838"/>
            <a:ext cx="8229600" cy="639762"/>
          </a:xfrm>
        </p:spPr>
        <p:txBody>
          <a:bodyPr/>
          <a:lstStyle/>
          <a:p>
            <a:r>
              <a:rPr lang="en-US" dirty="0" smtClean="0"/>
              <a:t>Example Project – Start to Finish	</a:t>
            </a:r>
          </a:p>
        </p:txBody>
      </p:sp>
      <p:sp>
        <p:nvSpPr>
          <p:cNvPr id="61443" name="Text Placeholder 2"/>
          <p:cNvSpPr>
            <a:spLocks noGrp="1"/>
          </p:cNvSpPr>
          <p:nvPr>
            <p:ph type="body" sz="half" idx="4294967295"/>
          </p:nvPr>
        </p:nvSpPr>
        <p:spPr>
          <a:xfrm>
            <a:off x="169199" y="1162800"/>
            <a:ext cx="4381285" cy="4572000"/>
          </a:xfrm>
        </p:spPr>
        <p:txBody>
          <a:bodyPr/>
          <a:lstStyle/>
          <a:p>
            <a:r>
              <a:rPr lang="en-US" sz="2000" dirty="0" smtClean="0"/>
              <a:t>New shopping center</a:t>
            </a:r>
          </a:p>
          <a:p>
            <a:r>
              <a:rPr lang="en-US" sz="2000" dirty="0" smtClean="0"/>
              <a:t>Risk Level 2 project</a:t>
            </a:r>
          </a:p>
          <a:p>
            <a:r>
              <a:rPr lang="en-US" sz="2000" dirty="0" smtClean="0"/>
              <a:t>Risk Level 2 field requirements:</a:t>
            </a:r>
            <a:endParaRPr lang="en-US" sz="1800" dirty="0" smtClean="0"/>
          </a:p>
          <a:p>
            <a:pPr lvl="1"/>
            <a:r>
              <a:rPr lang="en-US" sz="1800" dirty="0" smtClean="0"/>
              <a:t>SWPPP implementation</a:t>
            </a:r>
          </a:p>
          <a:p>
            <a:pPr lvl="1"/>
            <a:r>
              <a:rPr lang="en-US" sz="1800" dirty="0" smtClean="0"/>
              <a:t>Weekly BMP inspection (documented)</a:t>
            </a:r>
          </a:p>
          <a:p>
            <a:pPr lvl="1"/>
            <a:r>
              <a:rPr lang="en-US" sz="1800" dirty="0" smtClean="0"/>
              <a:t>Daily visual inspection </a:t>
            </a:r>
          </a:p>
          <a:p>
            <a:pPr lvl="1"/>
            <a:r>
              <a:rPr lang="en-US" sz="1800" dirty="0" smtClean="0"/>
              <a:t>Storm event inspections (pre/during/post storm)</a:t>
            </a:r>
          </a:p>
          <a:p>
            <a:pPr lvl="1"/>
            <a:r>
              <a:rPr lang="en-US" sz="1800" dirty="0" smtClean="0"/>
              <a:t>Quarterly non-stormwater inspection</a:t>
            </a:r>
          </a:p>
          <a:p>
            <a:pPr lvl="1"/>
            <a:r>
              <a:rPr lang="en-US" sz="1800" dirty="0" smtClean="0"/>
              <a:t>Rain Event Action Plan (REAP)</a:t>
            </a:r>
          </a:p>
          <a:p>
            <a:pPr lvl="1"/>
            <a:r>
              <a:rPr lang="en-US" sz="1800" dirty="0" smtClean="0"/>
              <a:t>Storm event monitoring for pH and turbidity</a:t>
            </a:r>
          </a:p>
          <a:p>
            <a:pPr lvl="1"/>
            <a:r>
              <a:rPr lang="en-US" sz="1800" dirty="0" smtClean="0"/>
              <a:t>BMP installation and maintenance</a:t>
            </a:r>
          </a:p>
          <a:p>
            <a:pPr lvl="1"/>
            <a:endParaRPr lang="en-US" dirty="0" smtClean="0"/>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99823DE9-C591-4B17-8ACA-B4DDD6A337AF}" type="slidenum">
              <a:rPr lang="en-US" sz="1200">
                <a:solidFill>
                  <a:schemeClr val="tx2">
                    <a:shade val="90000"/>
                  </a:schemeClr>
                </a:solidFill>
              </a:rPr>
              <a:pPr>
                <a:defRPr/>
              </a:pPr>
              <a:t>20</a:t>
            </a:fld>
            <a:endParaRPr lang="en-US" sz="1200">
              <a:solidFill>
                <a:schemeClr val="tx2">
                  <a:shade val="90000"/>
                </a:schemeClr>
              </a:solidFill>
            </a:endParaRPr>
          </a:p>
        </p:txBody>
      </p:sp>
      <p:pic>
        <p:nvPicPr>
          <p:cNvPr id="6" name="Picture 5" descr="12_08027.jpg"/>
          <p:cNvPicPr>
            <a:picLocks noChangeAspect="1"/>
          </p:cNvPicPr>
          <p:nvPr/>
        </p:nvPicPr>
        <p:blipFill>
          <a:blip r:embed="rId2" cstate="print"/>
          <a:srcRect l="7851" r="16625"/>
          <a:stretch>
            <a:fillRect/>
          </a:stretch>
        </p:blipFill>
        <p:spPr>
          <a:xfrm>
            <a:off x="4550485" y="1173600"/>
            <a:ext cx="4593515" cy="4865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457200" y="350838"/>
            <a:ext cx="8229600" cy="639762"/>
          </a:xfrm>
        </p:spPr>
        <p:txBody>
          <a:bodyPr/>
          <a:lstStyle/>
          <a:p>
            <a:r>
              <a:rPr lang="en-US" smtClean="0"/>
              <a:t>2 Weeks Prior to Construction	</a:t>
            </a:r>
          </a:p>
        </p:txBody>
      </p:sp>
      <p:sp>
        <p:nvSpPr>
          <p:cNvPr id="63491" name="Text Placeholder 2"/>
          <p:cNvSpPr>
            <a:spLocks noGrp="1"/>
          </p:cNvSpPr>
          <p:nvPr>
            <p:ph type="body" sz="half" idx="4294967295"/>
          </p:nvPr>
        </p:nvSpPr>
        <p:spPr>
          <a:xfrm>
            <a:off x="90001" y="1371600"/>
            <a:ext cx="2998800" cy="4572000"/>
          </a:xfrm>
        </p:spPr>
        <p:txBody>
          <a:bodyPr/>
          <a:lstStyle/>
          <a:p>
            <a:r>
              <a:rPr lang="en-US" sz="2000" dirty="0" smtClean="0"/>
              <a:t>Permit coverage acquired</a:t>
            </a:r>
          </a:p>
          <a:p>
            <a:r>
              <a:rPr lang="en-US" sz="2000" dirty="0" smtClean="0"/>
              <a:t>SWPPP developed</a:t>
            </a:r>
          </a:p>
          <a:p>
            <a:r>
              <a:rPr lang="en-US" sz="2000" dirty="0" smtClean="0"/>
              <a:t>Field inspector/QSP receives the SWPPP</a:t>
            </a:r>
          </a:p>
          <a:p>
            <a:r>
              <a:rPr lang="en-US" sz="2000" dirty="0" smtClean="0"/>
              <a:t>Prepare for stormwater monitoring </a:t>
            </a:r>
          </a:p>
          <a:p>
            <a:r>
              <a:rPr lang="en-US" sz="2000" dirty="0" smtClean="0"/>
              <a:t>Train the contractor</a:t>
            </a:r>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dirty="0">
                <a:solidFill>
                  <a:schemeClr val="tx2">
                    <a:shade val="90000"/>
                  </a:schemeClr>
                </a:solidFill>
              </a:rPr>
              <a:t>		</a:t>
            </a:r>
          </a:p>
        </p:txBody>
      </p:sp>
      <p:pic>
        <p:nvPicPr>
          <p:cNvPr id="6" name="Picture 2"/>
          <p:cNvPicPr>
            <a:picLocks noChangeAspect="1" noChangeArrowheads="1"/>
          </p:cNvPicPr>
          <p:nvPr/>
        </p:nvPicPr>
        <p:blipFill>
          <a:blip r:embed="rId2" cstate="print"/>
          <a:srcRect/>
          <a:stretch>
            <a:fillRect/>
          </a:stretch>
        </p:blipFill>
        <p:spPr bwMode="auto">
          <a:xfrm>
            <a:off x="3190875" y="1308225"/>
            <a:ext cx="5953125" cy="4448175"/>
          </a:xfrm>
          <a:prstGeom prst="rect">
            <a:avLst/>
          </a:prstGeom>
          <a:noFill/>
          <a:ln w="9525" cap="flat" cmpd="sng">
            <a:noFill/>
            <a:prstDash val="solid"/>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a:xfrm>
            <a:off x="457200" y="350838"/>
            <a:ext cx="8229600" cy="639762"/>
          </a:xfrm>
        </p:spPr>
        <p:txBody>
          <a:bodyPr/>
          <a:lstStyle/>
          <a:p>
            <a:r>
              <a:rPr lang="en-US" smtClean="0"/>
              <a:t>Start of Construction</a:t>
            </a:r>
          </a:p>
        </p:txBody>
      </p:sp>
      <p:sp>
        <p:nvSpPr>
          <p:cNvPr id="64515" name="Text Placeholder 2"/>
          <p:cNvSpPr>
            <a:spLocks noGrp="1"/>
          </p:cNvSpPr>
          <p:nvPr>
            <p:ph type="body" sz="half" idx="4294967295"/>
          </p:nvPr>
        </p:nvSpPr>
        <p:spPr>
          <a:xfrm>
            <a:off x="457201" y="1371600"/>
            <a:ext cx="3985200" cy="4572000"/>
          </a:xfrm>
        </p:spPr>
        <p:txBody>
          <a:bodyPr/>
          <a:lstStyle/>
          <a:p>
            <a:pPr>
              <a:buNone/>
            </a:pPr>
            <a:r>
              <a:rPr lang="en-US" sz="2000" dirty="0" smtClean="0"/>
              <a:t>Prior to grading or trenching:</a:t>
            </a:r>
          </a:p>
          <a:p>
            <a:r>
              <a:rPr lang="en-US" sz="2000" dirty="0" smtClean="0"/>
              <a:t>Install tracking control BMPs</a:t>
            </a:r>
          </a:p>
          <a:p>
            <a:r>
              <a:rPr lang="en-US" sz="2000" dirty="0" smtClean="0"/>
              <a:t>Install laydown area BMPs</a:t>
            </a:r>
          </a:p>
          <a:p>
            <a:r>
              <a:rPr lang="en-US" sz="2000" dirty="0" smtClean="0"/>
              <a:t>Install inlet protection BMPs</a:t>
            </a:r>
          </a:p>
          <a:p>
            <a:pPr>
              <a:buNone/>
            </a:pPr>
            <a:r>
              <a:rPr lang="en-US" sz="2000" dirty="0" smtClean="0"/>
              <a:t>Note: The SWPPP map must always reflect the BMPs on the site!</a:t>
            </a:r>
          </a:p>
          <a:p>
            <a:endParaRPr lang="en-US" dirty="0" smtClean="0"/>
          </a:p>
          <a:p>
            <a:pPr>
              <a:buNone/>
            </a:pPr>
            <a:endParaRPr lang="en-US" dirty="0" smtClean="0">
              <a:solidFill>
                <a:srgbClr val="FF0000"/>
              </a:solidFill>
            </a:endParaRPr>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A13F879D-BF3F-455B-A445-E4049E447B17}" type="slidenum">
              <a:rPr lang="en-US" sz="1200">
                <a:solidFill>
                  <a:schemeClr val="tx2">
                    <a:shade val="90000"/>
                  </a:schemeClr>
                </a:solidFill>
              </a:rPr>
              <a:pPr>
                <a:defRPr/>
              </a:pPr>
              <a:t>22</a:t>
            </a:fld>
            <a:endParaRPr lang="en-US" sz="1200">
              <a:solidFill>
                <a:schemeClr val="tx2">
                  <a:shade val="90000"/>
                </a:schemeClr>
              </a:solidFill>
            </a:endParaRPr>
          </a:p>
        </p:txBody>
      </p:sp>
      <p:pic>
        <p:nvPicPr>
          <p:cNvPr id="7" name="Picture 6" descr="12_08001.jpg"/>
          <p:cNvPicPr>
            <a:picLocks noChangeAspect="1"/>
          </p:cNvPicPr>
          <p:nvPr/>
        </p:nvPicPr>
        <p:blipFill>
          <a:blip r:embed="rId2" cstate="print"/>
          <a:stretch>
            <a:fillRect/>
          </a:stretch>
        </p:blipFill>
        <p:spPr>
          <a:xfrm>
            <a:off x="5527750" y="3965000"/>
            <a:ext cx="3616250" cy="2893000"/>
          </a:xfrm>
          <a:prstGeom prst="rect">
            <a:avLst/>
          </a:prstGeom>
        </p:spPr>
      </p:pic>
      <p:pic>
        <p:nvPicPr>
          <p:cNvPr id="64517" name="Picture 5" descr="C:\Documents and Settings\TANYAB\Desktop\TC-1 Photos\Highwing Laydown Yard 7.14.10 005.jpg"/>
          <p:cNvPicPr>
            <a:picLocks noChangeAspect="1" noChangeArrowheads="1"/>
          </p:cNvPicPr>
          <p:nvPr/>
        </p:nvPicPr>
        <p:blipFill>
          <a:blip r:embed="rId3" cstate="print"/>
          <a:srcRect/>
          <a:stretch>
            <a:fillRect/>
          </a:stretch>
        </p:blipFill>
        <p:spPr bwMode="auto">
          <a:xfrm>
            <a:off x="0" y="3940383"/>
            <a:ext cx="5191200" cy="2917617"/>
          </a:xfrm>
          <a:prstGeom prst="rect">
            <a:avLst/>
          </a:prstGeom>
          <a:noFill/>
        </p:spPr>
      </p:pic>
      <p:pic>
        <p:nvPicPr>
          <p:cNvPr id="6" name="Picture 5" descr="12_08007.jpg"/>
          <p:cNvPicPr>
            <a:picLocks noChangeAspect="1"/>
          </p:cNvPicPr>
          <p:nvPr/>
        </p:nvPicPr>
        <p:blipFill>
          <a:blip r:embed="rId4" cstate="print"/>
          <a:srcRect/>
          <a:stretch>
            <a:fillRect/>
          </a:stretch>
        </p:blipFill>
        <p:spPr>
          <a:xfrm>
            <a:off x="5555360" y="1411201"/>
            <a:ext cx="3588639" cy="241456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457200" y="350838"/>
            <a:ext cx="8229600" cy="639762"/>
          </a:xfrm>
        </p:spPr>
        <p:txBody>
          <a:bodyPr/>
          <a:lstStyle/>
          <a:p>
            <a:r>
              <a:rPr lang="en-US" smtClean="0"/>
              <a:t>Start of Construction</a:t>
            </a:r>
          </a:p>
        </p:txBody>
      </p:sp>
      <p:sp>
        <p:nvSpPr>
          <p:cNvPr id="65539" name="Text Placeholder 2"/>
          <p:cNvSpPr>
            <a:spLocks noGrp="1"/>
          </p:cNvSpPr>
          <p:nvPr>
            <p:ph type="body" sz="half" idx="4294967295"/>
          </p:nvPr>
        </p:nvSpPr>
        <p:spPr>
          <a:xfrm>
            <a:off x="457200" y="1371600"/>
            <a:ext cx="7915275" cy="4572000"/>
          </a:xfrm>
        </p:spPr>
        <p:txBody>
          <a:bodyPr/>
          <a:lstStyle/>
          <a:p>
            <a:r>
              <a:rPr lang="en-US" sz="2400" dirty="0" smtClean="0"/>
              <a:t>Begin weekly and quarterly inspections</a:t>
            </a:r>
          </a:p>
          <a:p>
            <a:r>
              <a:rPr lang="en-US" sz="2400" dirty="0" smtClean="0"/>
              <a:t>Begin daily visual track-out inspections</a:t>
            </a:r>
          </a:p>
          <a:p>
            <a:pPr lvl="1"/>
            <a:r>
              <a:rPr lang="en-US" sz="2000" dirty="0" smtClean="0"/>
              <a:t>Maintain log sheet of visual inspections in SWPPP</a:t>
            </a:r>
          </a:p>
          <a:p>
            <a:r>
              <a:rPr lang="en-US" sz="2400" dirty="0" smtClean="0"/>
              <a:t>Check NOAA website (</a:t>
            </a:r>
            <a:r>
              <a:rPr lang="en-US" sz="2400" u="sng" dirty="0" err="1" smtClean="0">
                <a:solidFill>
                  <a:schemeClr val="accent1"/>
                </a:solidFill>
              </a:rPr>
              <a:t>weather.gov</a:t>
            </a:r>
            <a:r>
              <a:rPr lang="en-US" sz="2400" dirty="0" smtClean="0"/>
              <a:t>) daily for rain forecasts</a:t>
            </a:r>
          </a:p>
          <a:p>
            <a:r>
              <a:rPr lang="en-US" sz="2400" dirty="0" smtClean="0"/>
              <a:t>Perform pre, during, and post storm inspections as needed</a:t>
            </a:r>
          </a:p>
          <a:p>
            <a:r>
              <a:rPr lang="en-US" sz="2400" dirty="0" smtClean="0"/>
              <a:t>Develop Rain Event Action Plan as needed</a:t>
            </a:r>
          </a:p>
          <a:p>
            <a:r>
              <a:rPr lang="en-US" sz="2400" dirty="0" smtClean="0"/>
              <a:t>Begin monitoring</a:t>
            </a:r>
          </a:p>
          <a:p>
            <a:pPr lvl="1"/>
            <a:r>
              <a:rPr lang="en-US" sz="2000" dirty="0" smtClean="0"/>
              <a:t>Non-visible pollutants (upon spill)</a:t>
            </a:r>
          </a:p>
          <a:p>
            <a:pPr lvl="1"/>
            <a:r>
              <a:rPr lang="en-US" sz="2000" dirty="0" smtClean="0"/>
              <a:t>pH and turbidity (during rain events)</a:t>
            </a:r>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9505DE24-28A0-45B1-87C9-28F088AE39CB}" type="slidenum">
              <a:rPr lang="en-US" sz="1200">
                <a:solidFill>
                  <a:schemeClr val="tx2">
                    <a:shade val="90000"/>
                  </a:schemeClr>
                </a:solidFill>
              </a:rPr>
              <a:pPr>
                <a:defRPr/>
              </a:pPr>
              <a:t>23</a:t>
            </a:fld>
            <a:endParaRPr lang="en-US" sz="1200">
              <a:solidFill>
                <a:schemeClr val="tx2">
                  <a:shade val="9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565150" y="574675"/>
            <a:ext cx="8229600" cy="639763"/>
          </a:xfrm>
        </p:spPr>
        <p:txBody>
          <a:bodyPr/>
          <a:lstStyle/>
          <a:p>
            <a:r>
              <a:rPr lang="en-US" smtClean="0"/>
              <a:t>55% Chance of Rain Forecasted</a:t>
            </a:r>
          </a:p>
        </p:txBody>
      </p:sp>
      <p:sp>
        <p:nvSpPr>
          <p:cNvPr id="66563" name="Text Placeholder 2"/>
          <p:cNvSpPr>
            <a:spLocks noGrp="1"/>
          </p:cNvSpPr>
          <p:nvPr>
            <p:ph type="body" sz="half" idx="4294967295"/>
          </p:nvPr>
        </p:nvSpPr>
        <p:spPr>
          <a:xfrm>
            <a:off x="457201" y="1371600"/>
            <a:ext cx="4383740" cy="4572000"/>
          </a:xfrm>
        </p:spPr>
        <p:txBody>
          <a:bodyPr/>
          <a:lstStyle/>
          <a:p>
            <a:r>
              <a:rPr lang="en-US" sz="2000" dirty="0" smtClean="0"/>
              <a:t>50% is the trigger for a storm event</a:t>
            </a:r>
          </a:p>
          <a:p>
            <a:r>
              <a:rPr lang="en-US" sz="2000" dirty="0" smtClean="0"/>
              <a:t>Develop a REAP</a:t>
            </a:r>
          </a:p>
          <a:p>
            <a:r>
              <a:rPr lang="en-US" sz="2000" dirty="0" smtClean="0"/>
              <a:t>Conduct pre-storm site inspection</a:t>
            </a:r>
          </a:p>
          <a:p>
            <a:pPr lvl="1"/>
            <a:r>
              <a:rPr lang="en-US" sz="1800" dirty="0" smtClean="0"/>
              <a:t>Fill out inspection checklist</a:t>
            </a:r>
          </a:p>
          <a:p>
            <a:pPr lvl="1"/>
            <a:r>
              <a:rPr lang="en-US" sz="1800" dirty="0" smtClean="0"/>
              <a:t>Take photos of the site</a:t>
            </a:r>
          </a:p>
          <a:p>
            <a:r>
              <a:rPr lang="en-US" sz="2000" dirty="0" smtClean="0"/>
              <a:t>Install BMPs to protect active areas from rain event</a:t>
            </a:r>
          </a:p>
          <a:p>
            <a:r>
              <a:rPr lang="en-US" sz="2000" dirty="0" smtClean="0"/>
              <a:t>Prepare to sample runoff from all ACTIVE construction areas for pH and turbidity</a:t>
            </a:r>
          </a:p>
          <a:p>
            <a:r>
              <a:rPr lang="en-US" sz="2000" dirty="0" smtClean="0"/>
              <a:t>QSP or person trained by the QSP must perform inspections</a:t>
            </a:r>
          </a:p>
          <a:p>
            <a:pPr>
              <a:buNone/>
            </a:pPr>
            <a:endParaRPr lang="en-US" sz="2400" dirty="0" smtClean="0"/>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54E01BE5-3EE0-477E-B357-0C8AB2130075}" type="slidenum">
              <a:rPr lang="en-US" sz="1200">
                <a:solidFill>
                  <a:schemeClr val="tx2">
                    <a:shade val="90000"/>
                  </a:schemeClr>
                </a:solidFill>
              </a:rPr>
              <a:pPr>
                <a:defRPr/>
              </a:pPr>
              <a:t>24</a:t>
            </a:fld>
            <a:endParaRPr lang="en-US" sz="1200">
              <a:solidFill>
                <a:schemeClr val="tx2">
                  <a:shade val="90000"/>
                </a:schemeClr>
              </a:solidFill>
            </a:endParaRPr>
          </a:p>
        </p:txBody>
      </p:sp>
      <p:pic>
        <p:nvPicPr>
          <p:cNvPr id="6" name="Picture 5" descr="IMGP3668.JPG"/>
          <p:cNvPicPr>
            <a:picLocks noChangeAspect="1"/>
          </p:cNvPicPr>
          <p:nvPr/>
        </p:nvPicPr>
        <p:blipFill>
          <a:blip r:embed="rId2"/>
          <a:srcRect r="33950"/>
          <a:stretch>
            <a:fillRect/>
          </a:stretch>
        </p:blipFill>
        <p:spPr>
          <a:xfrm>
            <a:off x="4916245" y="1323190"/>
            <a:ext cx="4227755" cy="4800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457200" y="350838"/>
            <a:ext cx="8229600" cy="639762"/>
          </a:xfrm>
        </p:spPr>
        <p:txBody>
          <a:bodyPr/>
          <a:lstStyle/>
          <a:p>
            <a:r>
              <a:rPr lang="en-US" smtClean="0"/>
              <a:t>Rain Event Occurs</a:t>
            </a:r>
          </a:p>
        </p:txBody>
      </p:sp>
      <p:sp>
        <p:nvSpPr>
          <p:cNvPr id="67587" name="Text Placeholder 2"/>
          <p:cNvSpPr>
            <a:spLocks noGrp="1"/>
          </p:cNvSpPr>
          <p:nvPr>
            <p:ph type="body" sz="half" idx="4294967295"/>
          </p:nvPr>
        </p:nvSpPr>
        <p:spPr>
          <a:xfrm>
            <a:off x="457201" y="1371600"/>
            <a:ext cx="4522762" cy="4572000"/>
          </a:xfrm>
        </p:spPr>
        <p:txBody>
          <a:bodyPr/>
          <a:lstStyle/>
          <a:p>
            <a:r>
              <a:rPr lang="en-US" sz="2000" dirty="0" smtClean="0"/>
              <a:t>Conduct storm-event inspection</a:t>
            </a:r>
          </a:p>
          <a:p>
            <a:pPr lvl="1"/>
            <a:r>
              <a:rPr lang="en-US" sz="1800" dirty="0" smtClean="0"/>
              <a:t>Fill out site inspection checklist</a:t>
            </a:r>
          </a:p>
          <a:p>
            <a:pPr lvl="1"/>
            <a:r>
              <a:rPr lang="en-US" sz="1800" dirty="0" smtClean="0"/>
              <a:t>Take photos of site</a:t>
            </a:r>
          </a:p>
          <a:p>
            <a:pPr lvl="1"/>
            <a:r>
              <a:rPr lang="en-US" sz="1800" dirty="0" smtClean="0"/>
              <a:t>Use SWPPP map to identify BMPs that should be on site</a:t>
            </a:r>
          </a:p>
          <a:p>
            <a:r>
              <a:rPr lang="en-US" sz="2000" dirty="0" smtClean="0"/>
              <a:t>Sample runoff for pH and turbidity minimum of 3 times per day</a:t>
            </a:r>
          </a:p>
          <a:p>
            <a:pPr lvl="1"/>
            <a:r>
              <a:rPr lang="en-US" sz="1800" dirty="0" smtClean="0"/>
              <a:t>Sample where discharge leaves the project site</a:t>
            </a:r>
          </a:p>
          <a:p>
            <a:pPr lvl="1"/>
            <a:r>
              <a:rPr lang="en-US" sz="1800" dirty="0" smtClean="0"/>
              <a:t>Sampled runoff must be representative of all site runoff</a:t>
            </a:r>
          </a:p>
          <a:p>
            <a:pPr lvl="1"/>
            <a:r>
              <a:rPr lang="en-US" sz="1800" dirty="0" smtClean="0"/>
              <a:t>All pH and turbidity measurements must be made in the field (use portable instruments)</a:t>
            </a:r>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D66DF8C5-DE8A-4A64-BF53-B23845E1486A}" type="slidenum">
              <a:rPr lang="en-US" sz="1200">
                <a:solidFill>
                  <a:schemeClr val="tx2">
                    <a:shade val="90000"/>
                  </a:schemeClr>
                </a:solidFill>
              </a:rPr>
              <a:pPr>
                <a:defRPr/>
              </a:pPr>
              <a:t>25</a:t>
            </a:fld>
            <a:endParaRPr lang="en-US" sz="1200">
              <a:solidFill>
                <a:schemeClr val="tx2">
                  <a:shade val="90000"/>
                </a:schemeClr>
              </a:solidFill>
            </a:endParaRPr>
          </a:p>
        </p:txBody>
      </p:sp>
      <p:pic>
        <p:nvPicPr>
          <p:cNvPr id="67589" name="Picture 5" descr="H:\pdata\10104971\Moorpark Newbury 37A\QSP Activities\Field Photos\10-19-10\IMG_0113.JPG"/>
          <p:cNvPicPr>
            <a:picLocks noChangeAspect="1" noChangeArrowheads="1"/>
          </p:cNvPicPr>
          <p:nvPr/>
        </p:nvPicPr>
        <p:blipFill>
          <a:blip r:embed="rId2" cstate="print"/>
          <a:srcRect/>
          <a:stretch>
            <a:fillRect/>
          </a:stretch>
        </p:blipFill>
        <p:spPr bwMode="auto">
          <a:xfrm>
            <a:off x="5277600" y="1264336"/>
            <a:ext cx="3866400" cy="3657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457200" y="350838"/>
            <a:ext cx="8229600" cy="639762"/>
          </a:xfrm>
        </p:spPr>
        <p:txBody>
          <a:bodyPr/>
          <a:lstStyle/>
          <a:p>
            <a:r>
              <a:rPr lang="en-US" smtClean="0"/>
              <a:t>Rain Event Occurs</a:t>
            </a:r>
          </a:p>
        </p:txBody>
      </p:sp>
      <p:sp>
        <p:nvSpPr>
          <p:cNvPr id="68611" name="Text Placeholder 2"/>
          <p:cNvSpPr>
            <a:spLocks noGrp="1"/>
          </p:cNvSpPr>
          <p:nvPr>
            <p:ph type="body" sz="half" idx="4294967295"/>
          </p:nvPr>
        </p:nvSpPr>
        <p:spPr>
          <a:xfrm>
            <a:off x="457200" y="1371600"/>
            <a:ext cx="7915275" cy="4572000"/>
          </a:xfrm>
        </p:spPr>
        <p:txBody>
          <a:bodyPr/>
          <a:lstStyle/>
          <a:p>
            <a:r>
              <a:rPr lang="en-US" sz="2000" dirty="0" smtClean="0"/>
              <a:t>Follow Monitoring &amp; Reporting Plan in SWPPP</a:t>
            </a:r>
          </a:p>
          <a:p>
            <a:r>
              <a:rPr lang="en-US" sz="2000" dirty="0" smtClean="0"/>
              <a:t>If site is deemed “unsafe”, sampling is not required</a:t>
            </a:r>
          </a:p>
          <a:p>
            <a:pPr>
              <a:buFont typeface="Wingdings 2" pitchFamily="18" charset="2"/>
              <a:buNone/>
            </a:pPr>
            <a:endParaRPr lang="en-US" dirty="0" smtClean="0"/>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4DBF9909-8588-4B26-98AD-78B3EA4CCDD1}" type="slidenum">
              <a:rPr lang="en-US" sz="1200">
                <a:solidFill>
                  <a:schemeClr val="tx2">
                    <a:shade val="90000"/>
                  </a:schemeClr>
                </a:solidFill>
              </a:rPr>
              <a:pPr>
                <a:defRPr/>
              </a:pPr>
              <a:t>26</a:t>
            </a:fld>
            <a:endParaRPr lang="en-US" sz="1200">
              <a:solidFill>
                <a:schemeClr val="tx2">
                  <a:shade val="90000"/>
                </a:schemeClr>
              </a:solidFill>
            </a:endParaRPr>
          </a:p>
        </p:txBody>
      </p:sp>
      <p:pic>
        <p:nvPicPr>
          <p:cNvPr id="68614" name="Picture 6" descr="http://www.lifeclever.com/wp-content/uploads/2008/01/lightning.jpg"/>
          <p:cNvPicPr>
            <a:picLocks noChangeAspect="1" noChangeArrowheads="1"/>
          </p:cNvPicPr>
          <p:nvPr/>
        </p:nvPicPr>
        <p:blipFill>
          <a:blip r:embed="rId2" cstate="print"/>
          <a:srcRect/>
          <a:stretch>
            <a:fillRect/>
          </a:stretch>
        </p:blipFill>
        <p:spPr bwMode="auto">
          <a:xfrm>
            <a:off x="2103132" y="2256338"/>
            <a:ext cx="5119703" cy="357241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457200" y="350838"/>
            <a:ext cx="8229600" cy="639762"/>
          </a:xfrm>
        </p:spPr>
        <p:txBody>
          <a:bodyPr/>
          <a:lstStyle/>
          <a:p>
            <a:r>
              <a:rPr lang="en-US" smtClean="0"/>
              <a:t>Post-Storm </a:t>
            </a:r>
          </a:p>
        </p:txBody>
      </p:sp>
      <p:sp>
        <p:nvSpPr>
          <p:cNvPr id="69635" name="Text Placeholder 2"/>
          <p:cNvSpPr>
            <a:spLocks noGrp="1"/>
          </p:cNvSpPr>
          <p:nvPr>
            <p:ph type="body" sz="half" idx="4294967295"/>
          </p:nvPr>
        </p:nvSpPr>
        <p:spPr>
          <a:xfrm>
            <a:off x="457200" y="1371600"/>
            <a:ext cx="7915275" cy="4572000"/>
          </a:xfrm>
        </p:spPr>
        <p:txBody>
          <a:bodyPr/>
          <a:lstStyle/>
          <a:p>
            <a:r>
              <a:rPr lang="en-US" sz="2400" dirty="0" smtClean="0"/>
              <a:t>Conduct post-storm inspection within 48 hours</a:t>
            </a:r>
          </a:p>
          <a:p>
            <a:pPr lvl="1"/>
            <a:r>
              <a:rPr lang="en-US" sz="2000" dirty="0" smtClean="0"/>
              <a:t>Fill out inspection checklist</a:t>
            </a:r>
          </a:p>
          <a:p>
            <a:pPr lvl="1"/>
            <a:r>
              <a:rPr lang="en-US" sz="2000" dirty="0" smtClean="0"/>
              <a:t>Take photos of site</a:t>
            </a:r>
          </a:p>
          <a:p>
            <a:r>
              <a:rPr lang="en-US" sz="2400" dirty="0" smtClean="0"/>
              <a:t>Repair BMPs as needed</a:t>
            </a:r>
          </a:p>
          <a:p>
            <a:r>
              <a:rPr lang="en-US" sz="2400" dirty="0" smtClean="0"/>
              <a:t>Coordinate with QSP to deliver monitoring results</a:t>
            </a:r>
          </a:p>
          <a:p>
            <a:pPr lvl="1"/>
            <a:r>
              <a:rPr lang="en-US" sz="2000" dirty="0" smtClean="0"/>
              <a:t>pH and turbidity data must be uploaded to SMARTS if there are </a:t>
            </a:r>
            <a:r>
              <a:rPr lang="en-US" sz="2000" dirty="0" err="1" smtClean="0"/>
              <a:t>exceedances</a:t>
            </a:r>
            <a:r>
              <a:rPr lang="en-US" sz="2000" dirty="0" smtClean="0"/>
              <a:t> of  the Numeric Action Levels</a:t>
            </a:r>
          </a:p>
          <a:p>
            <a:r>
              <a:rPr lang="en-US" sz="2400" dirty="0" smtClean="0"/>
              <a:t>Store all completed inspection records in the SWPPP</a:t>
            </a:r>
          </a:p>
          <a:p>
            <a:pPr lvl="1"/>
            <a:r>
              <a:rPr lang="en-US" sz="2000" dirty="0" smtClean="0"/>
              <a:t>Records must be maintained for 3 years</a:t>
            </a:r>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5E58007E-0EB3-44AD-8B14-A4E387F363DD}" type="slidenum">
              <a:rPr lang="en-US" sz="1200">
                <a:solidFill>
                  <a:schemeClr val="tx2">
                    <a:shade val="90000"/>
                  </a:schemeClr>
                </a:solidFill>
              </a:rPr>
              <a:pPr>
                <a:defRPr/>
              </a:pPr>
              <a:t>27</a:t>
            </a:fld>
            <a:endParaRPr lang="en-US" sz="1200">
              <a:solidFill>
                <a:schemeClr val="tx2">
                  <a:shade val="9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457200" y="350838"/>
            <a:ext cx="8229600" cy="639762"/>
          </a:xfrm>
        </p:spPr>
        <p:txBody>
          <a:bodyPr/>
          <a:lstStyle/>
          <a:p>
            <a:r>
              <a:rPr lang="en-US" dirty="0" smtClean="0"/>
              <a:t>During Construction</a:t>
            </a:r>
          </a:p>
        </p:txBody>
      </p:sp>
      <p:sp>
        <p:nvSpPr>
          <p:cNvPr id="70659" name="Text Placeholder 2"/>
          <p:cNvSpPr>
            <a:spLocks noGrp="1"/>
          </p:cNvSpPr>
          <p:nvPr>
            <p:ph type="body" sz="half" idx="4294967295"/>
          </p:nvPr>
        </p:nvSpPr>
        <p:spPr>
          <a:xfrm>
            <a:off x="457200" y="1371600"/>
            <a:ext cx="7800975" cy="4572000"/>
          </a:xfrm>
        </p:spPr>
        <p:txBody>
          <a:bodyPr/>
          <a:lstStyle/>
          <a:p>
            <a:r>
              <a:rPr lang="en-US" sz="2400" dirty="0" smtClean="0"/>
              <a:t>Stop inspecting and monitoring at completed/stabilized areas of the project (with proper documentation)</a:t>
            </a:r>
          </a:p>
          <a:p>
            <a:r>
              <a:rPr lang="en-US" sz="2400" dirty="0" smtClean="0"/>
              <a:t>Continue BMP maintenance</a:t>
            </a:r>
          </a:p>
          <a:p>
            <a:r>
              <a:rPr lang="en-US" sz="2400" dirty="0" smtClean="0"/>
              <a:t>Continue to check NOAA website (</a:t>
            </a:r>
            <a:r>
              <a:rPr lang="en-US" sz="2400" u="sng" dirty="0" err="1" smtClean="0">
                <a:solidFill>
                  <a:schemeClr val="accent1"/>
                </a:solidFill>
              </a:rPr>
              <a:t>noaa.gov</a:t>
            </a:r>
            <a:r>
              <a:rPr lang="en-US" sz="2400" dirty="0" smtClean="0"/>
              <a:t>) for rain event forecasts</a:t>
            </a:r>
          </a:p>
          <a:p>
            <a:r>
              <a:rPr lang="en-US" sz="2400" dirty="0" smtClean="0"/>
              <a:t>If a Regional Board inspector visits your project, you MUST allow them access, and show them your SWPPP</a:t>
            </a:r>
          </a:p>
          <a:p>
            <a:r>
              <a:rPr lang="en-US" sz="2400" dirty="0" smtClean="0"/>
              <a:t>If you have questions on the SWPPP or the permit, call your City stormwater coordinator</a:t>
            </a:r>
          </a:p>
          <a:p>
            <a:endParaRPr lang="en-US" sz="2400" dirty="0" smtClean="0"/>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DA1CCFC8-47B4-4883-A3F3-57A17BD9D75B}" type="slidenum">
              <a:rPr lang="en-US" sz="1200">
                <a:solidFill>
                  <a:schemeClr val="tx2">
                    <a:shade val="90000"/>
                  </a:schemeClr>
                </a:solidFill>
              </a:rPr>
              <a:pPr>
                <a:defRPr/>
              </a:pPr>
              <a:t>28</a:t>
            </a:fld>
            <a:endParaRPr lang="en-US" sz="1200">
              <a:solidFill>
                <a:schemeClr val="tx2">
                  <a:shade val="9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457200" y="350838"/>
            <a:ext cx="8229600" cy="639762"/>
          </a:xfrm>
        </p:spPr>
        <p:txBody>
          <a:bodyPr/>
          <a:lstStyle/>
          <a:p>
            <a:r>
              <a:rPr lang="en-US" smtClean="0"/>
              <a:t>If NAL Exceedance Occurs</a:t>
            </a:r>
          </a:p>
        </p:txBody>
      </p:sp>
      <p:sp>
        <p:nvSpPr>
          <p:cNvPr id="72707" name="Text Placeholder 2"/>
          <p:cNvSpPr>
            <a:spLocks noGrp="1"/>
          </p:cNvSpPr>
          <p:nvPr>
            <p:ph type="body" sz="half" idx="4294967295"/>
          </p:nvPr>
        </p:nvSpPr>
        <p:spPr>
          <a:xfrm>
            <a:off x="457200" y="1371600"/>
            <a:ext cx="4038600" cy="4572000"/>
          </a:xfrm>
        </p:spPr>
        <p:txBody>
          <a:bodyPr/>
          <a:lstStyle/>
          <a:p>
            <a:r>
              <a:rPr lang="en-US" sz="2400" dirty="0" smtClean="0"/>
              <a:t>Contact QSP to initiate reporting</a:t>
            </a:r>
          </a:p>
          <a:p>
            <a:r>
              <a:rPr lang="en-US" sz="2400" dirty="0" smtClean="0"/>
              <a:t>Determine where BMPs failed</a:t>
            </a:r>
          </a:p>
          <a:p>
            <a:r>
              <a:rPr lang="en-US" sz="2400" dirty="0" smtClean="0"/>
              <a:t>Repair BMPs or install additional BMPs</a:t>
            </a:r>
          </a:p>
        </p:txBody>
      </p:sp>
      <p:sp>
        <p:nvSpPr>
          <p:cNvPr id="5"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9ACB8F9C-8BF3-4CDE-85BE-4649FA20DCEF}" type="slidenum">
              <a:rPr lang="en-US" sz="1200">
                <a:solidFill>
                  <a:schemeClr val="tx2">
                    <a:shade val="90000"/>
                  </a:schemeClr>
                </a:solidFill>
              </a:rPr>
              <a:pPr>
                <a:defRPr/>
              </a:pPr>
              <a:t>29</a:t>
            </a:fld>
            <a:endParaRPr lang="en-US" sz="1200">
              <a:solidFill>
                <a:schemeClr val="tx2">
                  <a:shade val="90000"/>
                </a:schemeClr>
              </a:solidFill>
            </a:endParaRPr>
          </a:p>
        </p:txBody>
      </p:sp>
      <p:pic>
        <p:nvPicPr>
          <p:cNvPr id="6" name="Picture 5" descr="pic03345.jpg"/>
          <p:cNvPicPr>
            <a:picLocks noChangeAspect="1"/>
          </p:cNvPicPr>
          <p:nvPr/>
        </p:nvPicPr>
        <p:blipFill>
          <a:blip r:embed="rId2"/>
          <a:stretch>
            <a:fillRect/>
          </a:stretch>
        </p:blipFill>
        <p:spPr>
          <a:xfrm>
            <a:off x="3970187" y="2002611"/>
            <a:ext cx="4660669" cy="35064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Fast Facts</a:t>
            </a:r>
            <a:endParaRPr lang="en-US" dirty="0"/>
          </a:p>
        </p:txBody>
      </p:sp>
      <p:sp>
        <p:nvSpPr>
          <p:cNvPr id="3" name="Content Placeholder 2"/>
          <p:cNvSpPr>
            <a:spLocks noGrp="1"/>
          </p:cNvSpPr>
          <p:nvPr>
            <p:ph idx="1"/>
          </p:nvPr>
        </p:nvSpPr>
        <p:spPr/>
        <p:txBody>
          <a:bodyPr/>
          <a:lstStyle/>
          <a:p>
            <a:r>
              <a:rPr lang="en-US" sz="2400" dirty="0" smtClean="0"/>
              <a:t>All projects greater than one acre must:</a:t>
            </a:r>
          </a:p>
          <a:p>
            <a:pPr lvl="1"/>
            <a:r>
              <a:rPr lang="en-US" sz="2000" dirty="0" smtClean="0"/>
              <a:t>Conduct risk level determination</a:t>
            </a:r>
          </a:p>
          <a:p>
            <a:pPr lvl="1"/>
            <a:r>
              <a:rPr lang="en-US" sz="2000" dirty="0" smtClean="0"/>
              <a:t>Develop a SWPPP</a:t>
            </a:r>
          </a:p>
          <a:p>
            <a:pPr lvl="1"/>
            <a:r>
              <a:rPr lang="en-US" sz="2000" dirty="0" smtClean="0"/>
              <a:t>Pay the first annual fee</a:t>
            </a:r>
          </a:p>
          <a:p>
            <a:pPr lvl="1"/>
            <a:r>
              <a:rPr lang="en-US" sz="2000" dirty="0" smtClean="0"/>
              <a:t>Register for permit coverage</a:t>
            </a:r>
          </a:p>
          <a:p>
            <a:pPr lvl="1"/>
            <a:r>
              <a:rPr lang="en-US" sz="2000" dirty="0" smtClean="0"/>
              <a:t>Implement the SWPPP during construction</a:t>
            </a:r>
          </a:p>
          <a:p>
            <a:pPr lvl="1"/>
            <a:r>
              <a:rPr lang="en-US" sz="2000" dirty="0" smtClean="0"/>
              <a:t>Stabilize all disturbed areas after construction</a:t>
            </a:r>
          </a:p>
          <a:p>
            <a:pPr lvl="1"/>
            <a:r>
              <a:rPr lang="en-US" sz="2000" dirty="0" smtClean="0"/>
              <a:t>Submit annual reports</a:t>
            </a:r>
          </a:p>
          <a:p>
            <a:pPr lvl="1"/>
            <a:r>
              <a:rPr lang="en-US" sz="2000" dirty="0" smtClean="0"/>
              <a:t>Terminate permit coverage</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Achieving Compliance</a:t>
            </a:r>
            <a:endParaRPr lang="en-US" dirty="0"/>
          </a:p>
        </p:txBody>
      </p:sp>
      <p:sp>
        <p:nvSpPr>
          <p:cNvPr id="3" name="Content Placeholder 2"/>
          <p:cNvSpPr>
            <a:spLocks noGrp="1"/>
          </p:cNvSpPr>
          <p:nvPr>
            <p:ph idx="1"/>
          </p:nvPr>
        </p:nvSpPr>
        <p:spPr/>
        <p:txBody>
          <a:bodyPr/>
          <a:lstStyle/>
          <a:p>
            <a:r>
              <a:rPr lang="en-US" sz="2000" dirty="0" smtClean="0"/>
              <a:t>Ensure that the QSP completes all administrative requirements</a:t>
            </a:r>
          </a:p>
          <a:p>
            <a:pPr lvl="1"/>
            <a:r>
              <a:rPr lang="en-US" sz="1800" dirty="0" smtClean="0"/>
              <a:t>Inspections, SWPPP maintenance</a:t>
            </a:r>
          </a:p>
          <a:p>
            <a:r>
              <a:rPr lang="en-US" sz="2000" dirty="0" smtClean="0"/>
              <a:t>The SWPPP map should always show exactly which BMPs are installed. It’s the first thing an inspector will ask to see during an inspection!</a:t>
            </a:r>
          </a:p>
          <a:p>
            <a:r>
              <a:rPr lang="en-US" sz="2000" dirty="0" smtClean="0"/>
              <a:t>Never allow </a:t>
            </a:r>
            <a:r>
              <a:rPr lang="en-US" sz="2000" dirty="0" err="1" smtClean="0"/>
              <a:t>trackout</a:t>
            </a:r>
            <a:r>
              <a:rPr lang="en-US" sz="2000" dirty="0" smtClean="0"/>
              <a:t> </a:t>
            </a:r>
          </a:p>
          <a:p>
            <a:r>
              <a:rPr lang="en-US" sz="2000" dirty="0" smtClean="0"/>
              <a:t>Prevent trash from blowing off the site</a:t>
            </a:r>
          </a:p>
          <a:p>
            <a:r>
              <a:rPr lang="en-US" sz="2000" dirty="0" smtClean="0"/>
              <a:t>Concrete washouts must be water tight</a:t>
            </a:r>
          </a:p>
          <a:p>
            <a:r>
              <a:rPr lang="en-US" sz="2000" dirty="0" smtClean="0"/>
              <a:t>Always be forthright with Regional Board inspectors. </a:t>
            </a:r>
          </a:p>
          <a:p>
            <a:r>
              <a:rPr lang="en-US" sz="2000" dirty="0" smtClean="0"/>
              <a:t>If a BMP breaks, somebody has to fix it! </a:t>
            </a:r>
          </a:p>
          <a:p>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906463" y="688975"/>
            <a:ext cx="8229600" cy="900113"/>
          </a:xfrm>
        </p:spPr>
        <p:txBody>
          <a:bodyPr/>
          <a:lstStyle/>
          <a:p>
            <a:pPr eaLnBrk="1" hangingPunct="1"/>
            <a:r>
              <a:rPr lang="en-US" sz="4500" smtClean="0"/>
              <a:t>Construction BMP Review</a:t>
            </a:r>
          </a:p>
        </p:txBody>
      </p:sp>
      <p:sp>
        <p:nvSpPr>
          <p:cNvPr id="32771" name="Rectangle 3"/>
          <p:cNvSpPr>
            <a:spLocks noGrp="1" noChangeArrowheads="1"/>
          </p:cNvSpPr>
          <p:nvPr>
            <p:ph idx="4294967295"/>
          </p:nvPr>
        </p:nvSpPr>
        <p:spPr>
          <a:xfrm>
            <a:off x="1171575" y="2217738"/>
            <a:ext cx="8229600" cy="4389437"/>
          </a:xfrm>
        </p:spPr>
        <p:txBody>
          <a:bodyPr/>
          <a:lstStyle/>
          <a:p>
            <a:pPr eaLnBrk="1" hangingPunct="1"/>
            <a:r>
              <a:rPr lang="en-US" sz="2800" dirty="0" smtClean="0"/>
              <a:t>Erosion controls</a:t>
            </a:r>
          </a:p>
          <a:p>
            <a:pPr eaLnBrk="1" hangingPunct="1"/>
            <a:r>
              <a:rPr lang="en-US" sz="2800" dirty="0" smtClean="0"/>
              <a:t>Sediment controls</a:t>
            </a:r>
          </a:p>
          <a:p>
            <a:pPr eaLnBrk="1" hangingPunct="1"/>
            <a:r>
              <a:rPr lang="en-US" sz="2800" dirty="0" smtClean="0"/>
              <a:t>Tracking controls</a:t>
            </a:r>
          </a:p>
          <a:p>
            <a:pPr eaLnBrk="1" hangingPunct="1"/>
            <a:r>
              <a:rPr lang="en-US" sz="2800" dirty="0" smtClean="0"/>
              <a:t>Material and waste storage</a:t>
            </a:r>
          </a:p>
        </p:txBody>
      </p:sp>
      <p:sp>
        <p:nvSpPr>
          <p:cNvPr id="4" name="Footer Placeholder 4"/>
          <p:cNvSpPr txBox="1">
            <a:spLocks noGrp="1"/>
          </p:cNvSpPr>
          <p:nvPr/>
        </p:nvSpPr>
        <p:spPr>
          <a:xfrm>
            <a:off x="2667000" y="6356350"/>
            <a:ext cx="3352800" cy="365125"/>
          </a:xfrm>
          <a:prstGeom prst="rect">
            <a:avLst/>
          </a:prstGeom>
          <a:noFill/>
        </p:spPr>
        <p:txBody>
          <a:bodyPr lIns="0" tIns="0" rIns="0" bIns="0" anchor="b"/>
          <a:lstStyle/>
          <a:p>
            <a:pPr>
              <a:defRPr/>
            </a:pPr>
            <a:r>
              <a:rPr lang="en-US" sz="1200">
                <a:solidFill>
                  <a:schemeClr val="tx2">
                    <a:shade val="90000"/>
                  </a:schemeClr>
                </a:solidFill>
              </a:rPr>
              <a:t>		   </a:t>
            </a:r>
            <a:fld id="{5A3CA1E0-DB01-4AA1-AC21-37364B1C68C2}" type="slidenum">
              <a:rPr lang="en-US" sz="1200">
                <a:solidFill>
                  <a:schemeClr val="tx2">
                    <a:shade val="90000"/>
                  </a:schemeClr>
                </a:solidFill>
              </a:rPr>
              <a:pPr>
                <a:defRPr/>
              </a:pPr>
              <a:t>31</a:t>
            </a:fld>
            <a:endParaRPr lang="en-US" sz="1200">
              <a:solidFill>
                <a:schemeClr val="tx2">
                  <a:shade val="90000"/>
                </a:schemeClr>
              </a:solidFill>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331788" y="688975"/>
            <a:ext cx="8670925" cy="900113"/>
          </a:xfrm>
        </p:spPr>
        <p:txBody>
          <a:bodyPr/>
          <a:lstStyle/>
          <a:p>
            <a:pPr eaLnBrk="1" hangingPunct="1"/>
            <a:r>
              <a:rPr lang="en-US" sz="4400" smtClean="0"/>
              <a:t>When Should BMPs be Implemented?</a:t>
            </a:r>
          </a:p>
        </p:txBody>
      </p:sp>
      <p:sp>
        <p:nvSpPr>
          <p:cNvPr id="33795" name="Rectangle 3"/>
          <p:cNvSpPr>
            <a:spLocks noGrp="1" noChangeArrowheads="1"/>
          </p:cNvSpPr>
          <p:nvPr>
            <p:ph idx="4294967295"/>
          </p:nvPr>
        </p:nvSpPr>
        <p:spPr>
          <a:xfrm>
            <a:off x="473075" y="2135188"/>
            <a:ext cx="8229600" cy="4389437"/>
          </a:xfrm>
        </p:spPr>
        <p:txBody>
          <a:bodyPr/>
          <a:lstStyle/>
          <a:p>
            <a:pPr eaLnBrk="1" hangingPunct="1"/>
            <a:r>
              <a:rPr lang="en-US" sz="2400" dirty="0" smtClean="0"/>
              <a:t>Perimeter controls should be installed before breaking ground</a:t>
            </a:r>
          </a:p>
          <a:p>
            <a:pPr eaLnBrk="1" hangingPunct="1"/>
            <a:r>
              <a:rPr lang="en-US" sz="2400" dirty="0" smtClean="0"/>
              <a:t>In preparation for a rain event</a:t>
            </a:r>
          </a:p>
          <a:p>
            <a:pPr eaLnBrk="1" hangingPunct="1"/>
            <a:r>
              <a:rPr lang="en-US" sz="2400" dirty="0" smtClean="0"/>
              <a:t>In all areas that have been inactive for &gt;14 days</a:t>
            </a:r>
          </a:p>
          <a:p>
            <a:pPr eaLnBrk="1" hangingPunct="1"/>
            <a:r>
              <a:rPr lang="en-US" sz="2400" dirty="0" smtClean="0"/>
              <a:t>At all times – ‘appropriate’.  This means if there is a discharge, there is no excuse</a:t>
            </a:r>
          </a:p>
          <a:p>
            <a:pPr eaLnBrk="1" hangingPunct="1"/>
            <a:r>
              <a:rPr lang="en-US" sz="2400" dirty="0" smtClean="0"/>
              <a:t>Permit does not have a ‘rainy season’</a:t>
            </a:r>
          </a:p>
        </p:txBody>
      </p:sp>
      <p:sp>
        <p:nvSpPr>
          <p:cNvPr id="4" name="Footer Placeholder 4"/>
          <p:cNvSpPr txBox="1">
            <a:spLocks noGrp="1"/>
          </p:cNvSpPr>
          <p:nvPr/>
        </p:nvSpPr>
        <p:spPr>
          <a:xfrm>
            <a:off x="2667000" y="6356350"/>
            <a:ext cx="3352800" cy="365125"/>
          </a:xfrm>
          <a:prstGeom prst="rect">
            <a:avLst/>
          </a:prstGeom>
          <a:noFill/>
        </p:spPr>
        <p:txBody>
          <a:bodyPr lIns="0" tIns="0" rIns="0" bIns="0" anchor="b"/>
          <a:lstStyle/>
          <a:p>
            <a:pPr>
              <a:defRPr/>
            </a:pPr>
            <a:r>
              <a:rPr lang="en-US" sz="1200">
                <a:solidFill>
                  <a:schemeClr val="tx2">
                    <a:shade val="90000"/>
                  </a:schemeClr>
                </a:solidFill>
              </a:rPr>
              <a:t>		   </a:t>
            </a:r>
            <a:fld id="{1B9B3E38-2CE5-4E25-B6A4-699229918350}" type="slidenum">
              <a:rPr lang="en-US" sz="1200">
                <a:solidFill>
                  <a:schemeClr val="tx2">
                    <a:shade val="90000"/>
                  </a:schemeClr>
                </a:solidFill>
              </a:rPr>
              <a:pPr>
                <a:defRPr/>
              </a:pPr>
              <a:t>32</a:t>
            </a:fld>
            <a:endParaRPr lang="en-US" sz="1200">
              <a:solidFill>
                <a:schemeClr val="tx2">
                  <a:shade val="90000"/>
                </a:schemeClr>
              </a:solidFill>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906463" y="688975"/>
            <a:ext cx="8229600" cy="900113"/>
          </a:xfrm>
        </p:spPr>
        <p:txBody>
          <a:bodyPr/>
          <a:lstStyle/>
          <a:p>
            <a:pPr eaLnBrk="1" hangingPunct="1"/>
            <a:r>
              <a:rPr lang="en-US" sz="4500" smtClean="0"/>
              <a:t>Erosion Controls</a:t>
            </a:r>
          </a:p>
        </p:txBody>
      </p:sp>
      <p:sp>
        <p:nvSpPr>
          <p:cNvPr id="34819" name="Rectangle 3"/>
          <p:cNvSpPr>
            <a:spLocks noGrp="1" noChangeArrowheads="1"/>
          </p:cNvSpPr>
          <p:nvPr>
            <p:ph idx="4294967295"/>
          </p:nvPr>
        </p:nvSpPr>
        <p:spPr>
          <a:xfrm>
            <a:off x="498475" y="1546407"/>
            <a:ext cx="8229600" cy="4389438"/>
          </a:xfrm>
        </p:spPr>
        <p:txBody>
          <a:bodyPr/>
          <a:lstStyle/>
          <a:p>
            <a:pPr eaLnBrk="1" hangingPunct="1"/>
            <a:r>
              <a:rPr lang="en-US" sz="2400" dirty="0" smtClean="0"/>
              <a:t>Erosion controls provide </a:t>
            </a:r>
            <a:r>
              <a:rPr lang="en-US" sz="2400" b="1" dirty="0" smtClean="0">
                <a:solidFill>
                  <a:srgbClr val="00B050"/>
                </a:solidFill>
              </a:rPr>
              <a:t>80%</a:t>
            </a:r>
            <a:r>
              <a:rPr lang="en-US" sz="2400" dirty="0" smtClean="0"/>
              <a:t> of sediment management</a:t>
            </a:r>
          </a:p>
          <a:p>
            <a:pPr eaLnBrk="1" hangingPunct="1"/>
            <a:r>
              <a:rPr lang="en-US" sz="2400" dirty="0" smtClean="0"/>
              <a:t>Sediment controls provide </a:t>
            </a:r>
            <a:r>
              <a:rPr lang="en-US" sz="2400" b="1" dirty="0" smtClean="0">
                <a:solidFill>
                  <a:srgbClr val="00B050"/>
                </a:solidFill>
              </a:rPr>
              <a:t>20%</a:t>
            </a:r>
            <a:r>
              <a:rPr lang="en-US" sz="2400" dirty="0" smtClean="0"/>
              <a:t> of sediment management</a:t>
            </a:r>
          </a:p>
          <a:p>
            <a:pPr eaLnBrk="1" hangingPunct="1"/>
            <a:r>
              <a:rPr lang="en-US" sz="2400" dirty="0" smtClean="0"/>
              <a:t>Protect surface from rain drop impact</a:t>
            </a:r>
          </a:p>
          <a:p>
            <a:pPr eaLnBrk="1" hangingPunct="1"/>
            <a:r>
              <a:rPr lang="en-US" sz="2400" dirty="0" smtClean="0"/>
              <a:t>Help retain moisture in the soil</a:t>
            </a:r>
          </a:p>
          <a:p>
            <a:pPr eaLnBrk="1" hangingPunct="1"/>
            <a:r>
              <a:rPr lang="en-US" sz="2400" dirty="0" smtClean="0"/>
              <a:t>Minimize the down-slope transport of soil particles</a:t>
            </a:r>
          </a:p>
          <a:p>
            <a:pPr eaLnBrk="1" hangingPunct="1"/>
            <a:r>
              <a:rPr lang="en-US" sz="2400" dirty="0" smtClean="0"/>
              <a:t>They will degrade over time</a:t>
            </a:r>
          </a:p>
        </p:txBody>
      </p:sp>
      <p:sp>
        <p:nvSpPr>
          <p:cNvPr id="4" name="Footer Placeholder 4"/>
          <p:cNvSpPr txBox="1">
            <a:spLocks noGrp="1"/>
          </p:cNvSpPr>
          <p:nvPr/>
        </p:nvSpPr>
        <p:spPr>
          <a:xfrm>
            <a:off x="2667000" y="6356350"/>
            <a:ext cx="3352800" cy="365125"/>
          </a:xfrm>
          <a:prstGeom prst="rect">
            <a:avLst/>
          </a:prstGeom>
          <a:noFill/>
        </p:spPr>
        <p:txBody>
          <a:bodyPr lIns="0" tIns="0" rIns="0" bIns="0" anchor="b"/>
          <a:lstStyle/>
          <a:p>
            <a:pPr>
              <a:defRPr/>
            </a:pPr>
            <a:r>
              <a:rPr lang="en-US" sz="1200">
                <a:solidFill>
                  <a:schemeClr val="tx2">
                    <a:shade val="90000"/>
                  </a:schemeClr>
                </a:solidFill>
              </a:rPr>
              <a:t>		   </a:t>
            </a:r>
            <a:fld id="{2E0F2A35-611E-4ACF-B047-0FBFF8AC7120}" type="slidenum">
              <a:rPr lang="en-US" sz="1200">
                <a:solidFill>
                  <a:schemeClr val="tx2">
                    <a:shade val="90000"/>
                  </a:schemeClr>
                </a:solidFill>
              </a:rPr>
              <a:pPr>
                <a:defRPr/>
              </a:pPr>
              <a:t>33</a:t>
            </a:fld>
            <a:endParaRPr lang="en-US" sz="1200">
              <a:solidFill>
                <a:schemeClr val="tx2">
                  <a:shade val="90000"/>
                </a:schemeClr>
              </a:solidFill>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906463" y="688975"/>
            <a:ext cx="8229600" cy="900113"/>
          </a:xfrm>
        </p:spPr>
        <p:txBody>
          <a:bodyPr/>
          <a:lstStyle/>
          <a:p>
            <a:pPr eaLnBrk="1" hangingPunct="1"/>
            <a:r>
              <a:rPr lang="en-US" sz="4500" smtClean="0"/>
              <a:t>Erosion Controls: Soil Binder</a:t>
            </a:r>
          </a:p>
        </p:txBody>
      </p:sp>
      <p:sp>
        <p:nvSpPr>
          <p:cNvPr id="35843" name="Rectangle 3"/>
          <p:cNvSpPr>
            <a:spLocks noGrp="1" noChangeArrowheads="1"/>
          </p:cNvSpPr>
          <p:nvPr>
            <p:ph idx="4294967295"/>
          </p:nvPr>
        </p:nvSpPr>
        <p:spPr>
          <a:xfrm>
            <a:off x="457200" y="1644650"/>
            <a:ext cx="8229600" cy="4389438"/>
          </a:xfrm>
        </p:spPr>
        <p:txBody>
          <a:bodyPr/>
          <a:lstStyle/>
          <a:p>
            <a:pPr eaLnBrk="1" hangingPunct="1"/>
            <a:r>
              <a:rPr lang="en-US" sz="2400" dirty="0" smtClean="0"/>
              <a:t>Generally temporary and may require reapplication</a:t>
            </a:r>
          </a:p>
          <a:p>
            <a:pPr eaLnBrk="1" hangingPunct="1"/>
            <a:r>
              <a:rPr lang="en-US" sz="2400" dirty="0" smtClean="0"/>
              <a:t>Soil type dictates kind of soil binder to use</a:t>
            </a:r>
          </a:p>
          <a:p>
            <a:pPr eaLnBrk="1" hangingPunct="1"/>
            <a:r>
              <a:rPr lang="en-US" sz="2400" dirty="0" smtClean="0"/>
              <a:t>Must be environmentally benign</a:t>
            </a:r>
          </a:p>
          <a:p>
            <a:pPr eaLnBrk="1" hangingPunct="1"/>
            <a:r>
              <a:rPr lang="en-US" sz="2400" dirty="0" smtClean="0"/>
              <a:t>Typically last 3 -12 months</a:t>
            </a:r>
          </a:p>
          <a:p>
            <a:pPr eaLnBrk="1" hangingPunct="1"/>
            <a:r>
              <a:rPr lang="en-US" sz="2400" dirty="0" err="1" smtClean="0"/>
              <a:t>Polyacrylamide</a:t>
            </a:r>
            <a:r>
              <a:rPr lang="en-US" sz="2400" dirty="0" smtClean="0"/>
              <a:t> (PAM) is an effective, low cost option</a:t>
            </a:r>
          </a:p>
        </p:txBody>
      </p:sp>
      <p:sp>
        <p:nvSpPr>
          <p:cNvPr id="6" name="Footer Placeholder 4"/>
          <p:cNvSpPr txBox="1">
            <a:spLocks noGrp="1"/>
          </p:cNvSpPr>
          <p:nvPr/>
        </p:nvSpPr>
        <p:spPr>
          <a:xfrm>
            <a:off x="2667000" y="6356350"/>
            <a:ext cx="3352800" cy="365125"/>
          </a:xfrm>
          <a:prstGeom prst="rect">
            <a:avLst/>
          </a:prstGeom>
          <a:noFill/>
        </p:spPr>
        <p:txBody>
          <a:bodyPr lIns="0" tIns="0" rIns="0" bIns="0" anchor="b"/>
          <a:lstStyle/>
          <a:p>
            <a:pPr>
              <a:defRPr/>
            </a:pPr>
            <a:r>
              <a:rPr lang="en-US" sz="1200">
                <a:solidFill>
                  <a:schemeClr val="tx2">
                    <a:shade val="90000"/>
                  </a:schemeClr>
                </a:solidFill>
              </a:rPr>
              <a:t>		   </a:t>
            </a:r>
            <a:fld id="{1749773A-E9C4-4287-A011-AD0A10CCDA7E}" type="slidenum">
              <a:rPr lang="en-US" sz="1200">
                <a:solidFill>
                  <a:schemeClr val="tx2">
                    <a:shade val="90000"/>
                  </a:schemeClr>
                </a:solidFill>
              </a:rPr>
              <a:pPr>
                <a:defRPr/>
              </a:pPr>
              <a:t>34</a:t>
            </a:fld>
            <a:endParaRPr lang="en-US" sz="1200">
              <a:solidFill>
                <a:schemeClr val="tx2">
                  <a:shade val="90000"/>
                </a:schemeClr>
              </a:solidFill>
            </a:endParaRPr>
          </a:p>
        </p:txBody>
      </p:sp>
      <p:pic>
        <p:nvPicPr>
          <p:cNvPr id="35845" name="Picture 6" descr="npo00002d"/>
          <p:cNvPicPr>
            <a:picLocks noChangeAspect="1" noChangeArrowheads="1"/>
          </p:cNvPicPr>
          <p:nvPr/>
        </p:nvPicPr>
        <p:blipFill>
          <a:blip r:embed="rId2" cstate="email"/>
          <a:srcRect t="10922"/>
          <a:stretch>
            <a:fillRect/>
          </a:stretch>
        </p:blipFill>
        <p:spPr bwMode="auto">
          <a:xfrm>
            <a:off x="5410200" y="4254863"/>
            <a:ext cx="3509963" cy="2400300"/>
          </a:xfrm>
          <a:prstGeom prst="rect">
            <a:avLst/>
          </a:prstGeom>
          <a:noFill/>
          <a:ln w="50800">
            <a:solidFill>
              <a:schemeClr val="tx1"/>
            </a:solidFill>
            <a:miter lim="800000"/>
            <a:headEnd/>
            <a:tailEnd/>
          </a:ln>
        </p:spPr>
      </p:pic>
      <p:pic>
        <p:nvPicPr>
          <p:cNvPr id="35846" name="Picture 5" descr="Soil Binder"/>
          <p:cNvPicPr>
            <a:picLocks noChangeAspect="1" noChangeArrowheads="1"/>
          </p:cNvPicPr>
          <p:nvPr/>
        </p:nvPicPr>
        <p:blipFill>
          <a:blip r:embed="rId3" cstate="email"/>
          <a:srcRect/>
          <a:stretch>
            <a:fillRect/>
          </a:stretch>
        </p:blipFill>
        <p:spPr bwMode="auto">
          <a:xfrm>
            <a:off x="415925" y="4267418"/>
            <a:ext cx="4864100" cy="2122488"/>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558800" y="247377"/>
            <a:ext cx="8280400" cy="893763"/>
          </a:xfrm>
        </p:spPr>
        <p:txBody>
          <a:bodyPr/>
          <a:lstStyle/>
          <a:p>
            <a:pPr eaLnBrk="1" hangingPunct="1"/>
            <a:r>
              <a:rPr lang="en-US" sz="4400" dirty="0" smtClean="0"/>
              <a:t>Erosion Controls: Mulches </a:t>
            </a:r>
            <a:br>
              <a:rPr lang="en-US" sz="4400" dirty="0" smtClean="0"/>
            </a:br>
            <a:r>
              <a:rPr lang="en-US" sz="4000" dirty="0" smtClean="0"/>
              <a:t>Hydraulic Mulch/Bonded Fiber Matrix</a:t>
            </a:r>
            <a:endParaRPr lang="en-US" sz="4400" dirty="0" smtClean="0"/>
          </a:p>
        </p:txBody>
      </p:sp>
      <p:sp>
        <p:nvSpPr>
          <p:cNvPr id="36867" name="Rectangle 3"/>
          <p:cNvSpPr>
            <a:spLocks noGrp="1" noChangeArrowheads="1"/>
          </p:cNvSpPr>
          <p:nvPr>
            <p:ph idx="4294967295"/>
          </p:nvPr>
        </p:nvSpPr>
        <p:spPr>
          <a:xfrm>
            <a:off x="241300" y="2101850"/>
            <a:ext cx="8229600" cy="4389438"/>
          </a:xfrm>
        </p:spPr>
        <p:txBody>
          <a:bodyPr/>
          <a:lstStyle/>
          <a:p>
            <a:pPr eaLnBrk="1" hangingPunct="1"/>
            <a:r>
              <a:rPr lang="en-US" sz="2400" smtClean="0"/>
              <a:t>Most types need 24 hours to dry before rainfall occurs</a:t>
            </a:r>
          </a:p>
          <a:p>
            <a:pPr eaLnBrk="1" hangingPunct="1"/>
            <a:r>
              <a:rPr lang="en-US" sz="2400" smtClean="0"/>
              <a:t>Hydraulic mulch generally good for 3 – 6 months</a:t>
            </a:r>
          </a:p>
          <a:p>
            <a:pPr eaLnBrk="1" hangingPunct="1"/>
            <a:r>
              <a:rPr lang="en-US" sz="2400" smtClean="0"/>
              <a:t>Bonded Fiber Matrix may last several wet seasons</a:t>
            </a:r>
          </a:p>
          <a:p>
            <a:pPr eaLnBrk="1" hangingPunct="1"/>
            <a:r>
              <a:rPr lang="en-US" sz="2400" smtClean="0"/>
              <a:t>Mixture of mulch and binder</a:t>
            </a:r>
          </a:p>
          <a:p>
            <a:pPr eaLnBrk="1" hangingPunct="1"/>
            <a:r>
              <a:rPr lang="en-US" sz="2400" smtClean="0"/>
              <a:t>Maximum slope about 4:1</a:t>
            </a:r>
          </a:p>
          <a:p>
            <a:pPr eaLnBrk="1" hangingPunct="1">
              <a:spcBef>
                <a:spcPts val="600"/>
              </a:spcBef>
            </a:pPr>
            <a:r>
              <a:rPr lang="en-US" sz="2400" smtClean="0"/>
              <a:t>Place over previously seeded </a:t>
            </a:r>
          </a:p>
          <a:p>
            <a:pPr eaLnBrk="1" hangingPunct="1">
              <a:spcBef>
                <a:spcPct val="0"/>
              </a:spcBef>
              <a:buFont typeface="Wingdings 2" pitchFamily="18" charset="2"/>
              <a:buNone/>
            </a:pPr>
            <a:r>
              <a:rPr lang="en-US" sz="2400" smtClean="0"/>
              <a:t>    area, or add seeds to the mixture</a:t>
            </a:r>
          </a:p>
          <a:p>
            <a:pPr eaLnBrk="1" hangingPunct="1">
              <a:buFontTx/>
              <a:buNone/>
            </a:pPr>
            <a:endParaRPr lang="en-US" sz="2400" smtClean="0">
              <a:solidFill>
                <a:schemeClr val="folHlink"/>
              </a:solidFill>
            </a:endParaRPr>
          </a:p>
        </p:txBody>
      </p:sp>
      <p:sp>
        <p:nvSpPr>
          <p:cNvPr id="6" name="Footer Placeholder 4"/>
          <p:cNvSpPr txBox="1">
            <a:spLocks noGrp="1"/>
          </p:cNvSpPr>
          <p:nvPr/>
        </p:nvSpPr>
        <p:spPr>
          <a:xfrm>
            <a:off x="2667000" y="6356350"/>
            <a:ext cx="3352800" cy="365125"/>
          </a:xfrm>
          <a:prstGeom prst="rect">
            <a:avLst/>
          </a:prstGeom>
          <a:noFill/>
        </p:spPr>
        <p:txBody>
          <a:bodyPr lIns="0" tIns="0" rIns="0" bIns="0" anchor="b"/>
          <a:lstStyle/>
          <a:p>
            <a:pPr>
              <a:defRPr/>
            </a:pPr>
            <a:r>
              <a:rPr lang="en-US" sz="1200" dirty="0">
                <a:solidFill>
                  <a:schemeClr val="tx2">
                    <a:shade val="90000"/>
                  </a:schemeClr>
                </a:solidFill>
              </a:rPr>
              <a:t>		   </a:t>
            </a:r>
            <a:fld id="{87652E0C-C6AE-45AF-A1C7-4BDD5937B4FD}" type="slidenum">
              <a:rPr lang="en-US" sz="1200">
                <a:solidFill>
                  <a:schemeClr val="tx2">
                    <a:shade val="90000"/>
                  </a:schemeClr>
                </a:solidFill>
              </a:rPr>
              <a:pPr>
                <a:defRPr/>
              </a:pPr>
              <a:t>35</a:t>
            </a:fld>
            <a:endParaRPr lang="en-US" sz="1200" dirty="0">
              <a:solidFill>
                <a:schemeClr val="tx2">
                  <a:shade val="90000"/>
                </a:schemeClr>
              </a:solidFill>
            </a:endParaRPr>
          </a:p>
        </p:txBody>
      </p:sp>
      <p:pic>
        <p:nvPicPr>
          <p:cNvPr id="36869" name="Picture 4" descr="Hydraulic Mulch"/>
          <p:cNvPicPr>
            <a:picLocks noChangeAspect="1" noChangeArrowheads="1"/>
          </p:cNvPicPr>
          <p:nvPr/>
        </p:nvPicPr>
        <p:blipFill>
          <a:blip r:embed="rId2" cstate="email"/>
          <a:srcRect/>
          <a:stretch>
            <a:fillRect/>
          </a:stretch>
        </p:blipFill>
        <p:spPr bwMode="auto">
          <a:xfrm>
            <a:off x="5159375" y="3629025"/>
            <a:ext cx="3668713" cy="2759075"/>
          </a:xfrm>
          <a:prstGeom prst="rect">
            <a:avLst/>
          </a:prstGeom>
          <a:noFill/>
          <a:ln w="50800">
            <a:solidFill>
              <a:schemeClr val="tx1"/>
            </a:solidFill>
            <a:miter lim="800000"/>
            <a:headEnd/>
            <a:tailEnd/>
          </a:ln>
        </p:spPr>
      </p:pic>
      <p:sp>
        <p:nvSpPr>
          <p:cNvPr id="36870" name="Text Box 5"/>
          <p:cNvSpPr txBox="1">
            <a:spLocks noChangeArrowheads="1"/>
          </p:cNvSpPr>
          <p:nvPr/>
        </p:nvSpPr>
        <p:spPr bwMode="auto">
          <a:xfrm>
            <a:off x="8782050" y="6491288"/>
            <a:ext cx="361950" cy="366712"/>
          </a:xfrm>
          <a:prstGeom prst="rect">
            <a:avLst/>
          </a:prstGeom>
          <a:noFill/>
          <a:ln w="9525">
            <a:noFill/>
            <a:miter lim="800000"/>
            <a:headEnd/>
            <a:tailEnd/>
          </a:ln>
        </p:spPr>
        <p:txBody>
          <a:bodyPr>
            <a:spAutoFit/>
          </a:bodyPr>
          <a:lstStyle/>
          <a:p>
            <a:pPr>
              <a:spcBef>
                <a:spcPct val="50000"/>
              </a:spcBef>
            </a:pPr>
            <a:r>
              <a:rPr lang="en-US" b="1"/>
              <a:t>V</a:t>
            </a: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62326" y="235268"/>
            <a:ext cx="8242300" cy="944562"/>
          </a:xfrm>
        </p:spPr>
        <p:txBody>
          <a:bodyPr/>
          <a:lstStyle/>
          <a:p>
            <a:pPr eaLnBrk="1" hangingPunct="1"/>
            <a:r>
              <a:rPr lang="en-US" sz="4500" dirty="0" smtClean="0"/>
              <a:t>Erosion Controls: </a:t>
            </a:r>
            <a:br>
              <a:rPr lang="en-US" sz="4500" dirty="0" smtClean="0"/>
            </a:br>
            <a:r>
              <a:rPr lang="en-US" sz="4000" dirty="0" smtClean="0"/>
              <a:t>Rolled Erosion Control Products</a:t>
            </a:r>
          </a:p>
        </p:txBody>
      </p:sp>
      <p:sp>
        <p:nvSpPr>
          <p:cNvPr id="38915" name="Rectangle 3"/>
          <p:cNvSpPr>
            <a:spLocks noGrp="1" noChangeArrowheads="1"/>
          </p:cNvSpPr>
          <p:nvPr>
            <p:ph idx="4294967295"/>
          </p:nvPr>
        </p:nvSpPr>
        <p:spPr>
          <a:xfrm>
            <a:off x="457200" y="1935163"/>
            <a:ext cx="8229600" cy="2446337"/>
          </a:xfrm>
        </p:spPr>
        <p:txBody>
          <a:bodyPr/>
          <a:lstStyle/>
          <a:p>
            <a:pPr eaLnBrk="1" hangingPunct="1"/>
            <a:r>
              <a:rPr lang="en-US" sz="2400" dirty="0" smtClean="0"/>
              <a:t>Used when disturbed soil may be difficult to stabilize or drying time an issue</a:t>
            </a:r>
          </a:p>
          <a:p>
            <a:pPr eaLnBrk="1" hangingPunct="1"/>
            <a:r>
              <a:rPr lang="en-US" sz="2400" dirty="0" smtClean="0"/>
              <a:t>Blankets and mats may need to be removed and disposed of prior to application of permanent soil stabilization</a:t>
            </a:r>
          </a:p>
          <a:p>
            <a:pPr eaLnBrk="1" hangingPunct="1"/>
            <a:r>
              <a:rPr lang="en-US" sz="2400" dirty="0" smtClean="0"/>
              <a:t>Install perpendicular to contours</a:t>
            </a:r>
          </a:p>
        </p:txBody>
      </p:sp>
      <p:sp>
        <p:nvSpPr>
          <p:cNvPr id="4" name="Footer Placeholder 4"/>
          <p:cNvSpPr txBox="1">
            <a:spLocks noGrp="1"/>
          </p:cNvSpPr>
          <p:nvPr/>
        </p:nvSpPr>
        <p:spPr>
          <a:xfrm>
            <a:off x="2667000" y="6356350"/>
            <a:ext cx="3352800" cy="365125"/>
          </a:xfrm>
          <a:prstGeom prst="rect">
            <a:avLst/>
          </a:prstGeom>
          <a:noFill/>
        </p:spPr>
        <p:txBody>
          <a:bodyPr lIns="0" tIns="0" rIns="0" bIns="0" anchor="b"/>
          <a:lstStyle/>
          <a:p>
            <a:pPr>
              <a:defRPr/>
            </a:pPr>
            <a:r>
              <a:rPr lang="en-US" sz="1200">
                <a:solidFill>
                  <a:schemeClr val="tx2">
                    <a:shade val="90000"/>
                  </a:schemeClr>
                </a:solidFill>
              </a:rPr>
              <a:t>		   </a:t>
            </a:r>
            <a:fld id="{FE3F689A-5E48-45FB-ADF0-5A2590FA3D62}" type="slidenum">
              <a:rPr lang="en-US" sz="1200">
                <a:solidFill>
                  <a:schemeClr val="tx2">
                    <a:shade val="90000"/>
                  </a:schemeClr>
                </a:solidFill>
              </a:rPr>
              <a:pPr>
                <a:defRPr/>
              </a:pPr>
              <a:t>36</a:t>
            </a:fld>
            <a:endParaRPr lang="en-US" sz="1200">
              <a:solidFill>
                <a:schemeClr val="tx2">
                  <a:shade val="90000"/>
                </a:schemeClr>
              </a:solidFill>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704850"/>
            <a:ext cx="8229600" cy="900113"/>
          </a:xfrm>
        </p:spPr>
        <p:txBody>
          <a:bodyPr/>
          <a:lstStyle/>
          <a:p>
            <a:pPr eaLnBrk="1" hangingPunct="1"/>
            <a:endParaRPr lang="en-US" smtClean="0"/>
          </a:p>
        </p:txBody>
      </p:sp>
      <p:sp>
        <p:nvSpPr>
          <p:cNvPr id="6" name="Footer Placeholder 4"/>
          <p:cNvSpPr txBox="1">
            <a:spLocks noGrp="1"/>
          </p:cNvSpPr>
          <p:nvPr/>
        </p:nvSpPr>
        <p:spPr>
          <a:xfrm>
            <a:off x="2667000" y="6356350"/>
            <a:ext cx="3352800" cy="365125"/>
          </a:xfrm>
          <a:prstGeom prst="rect">
            <a:avLst/>
          </a:prstGeom>
          <a:noFill/>
        </p:spPr>
        <p:txBody>
          <a:bodyPr lIns="0" tIns="0" rIns="0" bIns="0" anchor="b"/>
          <a:lstStyle/>
          <a:p>
            <a:pPr>
              <a:defRPr/>
            </a:pPr>
            <a:r>
              <a:rPr lang="en-US" sz="1200">
                <a:solidFill>
                  <a:schemeClr val="tx2">
                    <a:shade val="90000"/>
                  </a:schemeClr>
                </a:solidFill>
              </a:rPr>
              <a:t>		   </a:t>
            </a:r>
            <a:fld id="{32D88005-0681-49F5-80E5-1850A5E9502C}" type="slidenum">
              <a:rPr lang="en-US" sz="1200">
                <a:solidFill>
                  <a:schemeClr val="tx2">
                    <a:shade val="90000"/>
                  </a:schemeClr>
                </a:solidFill>
              </a:rPr>
              <a:pPr>
                <a:defRPr/>
              </a:pPr>
              <a:t>37</a:t>
            </a:fld>
            <a:endParaRPr lang="en-US" sz="1200">
              <a:solidFill>
                <a:schemeClr val="tx2">
                  <a:shade val="90000"/>
                </a:schemeClr>
              </a:solidFill>
            </a:endParaRPr>
          </a:p>
        </p:txBody>
      </p:sp>
      <p:pic>
        <p:nvPicPr>
          <p:cNvPr id="39940" name="Picture 4" descr="Geotextiles2"/>
          <p:cNvPicPr>
            <a:picLocks noChangeAspect="1" noChangeArrowheads="1"/>
          </p:cNvPicPr>
          <p:nvPr/>
        </p:nvPicPr>
        <p:blipFill>
          <a:blip r:embed="rId2" cstate="email"/>
          <a:srcRect/>
          <a:stretch>
            <a:fillRect/>
          </a:stretch>
        </p:blipFill>
        <p:spPr bwMode="auto">
          <a:xfrm>
            <a:off x="0" y="525463"/>
            <a:ext cx="9144000" cy="5645150"/>
          </a:xfrm>
          <a:prstGeom prst="rect">
            <a:avLst/>
          </a:prstGeom>
          <a:noFill/>
          <a:ln w="50800">
            <a:solidFill>
              <a:schemeClr val="tx1"/>
            </a:solidFill>
            <a:miter lim="800000"/>
            <a:headEnd/>
            <a:tailEnd/>
          </a:ln>
        </p:spPr>
      </p:pic>
      <p:sp>
        <p:nvSpPr>
          <p:cNvPr id="39941" name="Text Box 5"/>
          <p:cNvSpPr txBox="1">
            <a:spLocks noChangeArrowheads="1"/>
          </p:cNvSpPr>
          <p:nvPr/>
        </p:nvSpPr>
        <p:spPr bwMode="auto">
          <a:xfrm>
            <a:off x="8782050" y="6491288"/>
            <a:ext cx="361950" cy="366712"/>
          </a:xfrm>
          <a:prstGeom prst="rect">
            <a:avLst/>
          </a:prstGeom>
          <a:noFill/>
          <a:ln w="9525">
            <a:noFill/>
            <a:miter lim="800000"/>
            <a:headEnd/>
            <a:tailEnd/>
          </a:ln>
        </p:spPr>
        <p:txBody>
          <a:bodyPr>
            <a:spAutoFit/>
          </a:bodyPr>
          <a:lstStyle/>
          <a:p>
            <a:pPr>
              <a:spcBef>
                <a:spcPct val="50000"/>
              </a:spcBef>
            </a:pPr>
            <a:r>
              <a:rPr lang="en-US" b="1"/>
              <a:t>V</a:t>
            </a: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06909" y="475753"/>
            <a:ext cx="8229600" cy="639762"/>
          </a:xfrm>
        </p:spPr>
        <p:txBody>
          <a:bodyPr/>
          <a:lstStyle/>
          <a:p>
            <a:pPr eaLnBrk="1" hangingPunct="1"/>
            <a:r>
              <a:rPr lang="en-US" sz="3600" dirty="0" smtClean="0"/>
              <a:t>Erosion Control Cost/Performance</a:t>
            </a:r>
          </a:p>
        </p:txBody>
      </p:sp>
      <p:graphicFrame>
        <p:nvGraphicFramePr>
          <p:cNvPr id="719854" name="Group 1006"/>
          <p:cNvGraphicFramePr>
            <a:graphicFrameLocks noGrp="1"/>
          </p:cNvGraphicFramePr>
          <p:nvPr>
            <p:ph type="tbl" idx="4294967295"/>
          </p:nvPr>
        </p:nvGraphicFramePr>
        <p:xfrm>
          <a:off x="457200" y="1314450"/>
          <a:ext cx="8345488" cy="5299078"/>
        </p:xfrm>
        <a:graphic>
          <a:graphicData uri="http://schemas.openxmlformats.org/drawingml/2006/table">
            <a:tbl>
              <a:tblPr/>
              <a:tblGrid>
                <a:gridCol w="1014413"/>
                <a:gridCol w="2330450"/>
                <a:gridCol w="1839912"/>
                <a:gridCol w="1751013"/>
                <a:gridCol w="1409700"/>
              </a:tblGrid>
              <a:tr h="596900">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ahoma" charset="0"/>
                          <a:cs typeface="Arial" charset="0"/>
                        </a:rPr>
                        <a:t>Category</a:t>
                      </a:r>
                      <a:endParaRPr kumimoji="0" lang="en-US" sz="1400" b="1" i="0" u="none" strike="noStrike" cap="none" normalizeH="0" baseline="0" dirty="0" smtClean="0">
                        <a:ln>
                          <a:noFill/>
                        </a:ln>
                        <a:solidFill>
                          <a:schemeClr val="tx1"/>
                        </a:solidFill>
                        <a:effectLst/>
                        <a:latin typeface="Tahoma"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cs typeface="Arial" charset="0"/>
                        </a:rPr>
                        <a:t>Material</a:t>
                      </a:r>
                      <a:endParaRPr kumimoji="0" lang="en-US" sz="1400" b="1" i="0" u="none" strike="noStrike" cap="none" normalizeH="0" baseline="0" smtClean="0">
                        <a:ln>
                          <a:noFill/>
                        </a:ln>
                        <a:solidFill>
                          <a:schemeClr val="tx1"/>
                        </a:solidFill>
                        <a:effectLst/>
                        <a:latin typeface="Tahoma"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cs typeface="Arial" charset="0"/>
                        </a:rPr>
                        <a:t>Cost/acre</a:t>
                      </a:r>
                      <a:endParaRPr kumimoji="0" lang="en-US" sz="1400" b="1" i="0" u="none" strike="noStrike" cap="none" normalizeH="0" baseline="0" smtClean="0">
                        <a:ln>
                          <a:noFill/>
                        </a:ln>
                        <a:solidFill>
                          <a:schemeClr val="tx1"/>
                        </a:solidFill>
                        <a:effectLst/>
                        <a:latin typeface="Tahoma"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390" b="1" i="0" u="none" strike="noStrike" cap="none" normalizeH="0" baseline="0" smtClean="0">
                          <a:ln>
                            <a:noFill/>
                          </a:ln>
                          <a:solidFill>
                            <a:schemeClr val="tx1"/>
                          </a:solidFill>
                          <a:effectLst/>
                          <a:latin typeface="Tahoma" charset="0"/>
                          <a:cs typeface="Arial" charset="0"/>
                        </a:rPr>
                        <a:t>Sediment </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390" b="1" i="0" u="none" strike="noStrike" cap="none" normalizeH="0" baseline="0" smtClean="0">
                          <a:ln>
                            <a:noFill/>
                          </a:ln>
                          <a:solidFill>
                            <a:schemeClr val="tx1"/>
                          </a:solidFill>
                          <a:effectLst/>
                          <a:latin typeface="Tahoma" charset="0"/>
                          <a:cs typeface="Arial" charset="0"/>
                        </a:rPr>
                        <a:t>Reduction (%)</a:t>
                      </a:r>
                      <a:endParaRPr kumimoji="0" lang="en-US" sz="1390" b="1" i="0" u="none" strike="noStrike" cap="none" normalizeH="0" baseline="0" smtClean="0">
                        <a:ln>
                          <a:noFill/>
                        </a:ln>
                        <a:solidFill>
                          <a:schemeClr val="tx1"/>
                        </a:solidFill>
                        <a:effectLst/>
                        <a:latin typeface="Tahoma"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rPr>
                        <a:t>Longevity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0363">
                <a:tc rowSpan="4">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Binders</a:t>
                      </a:r>
                      <a:endParaRPr kumimoji="0" lang="en-US" sz="1400" b="0" i="0" u="none" strike="noStrike" cap="none" normalizeH="0" baseline="0" smtClean="0">
                        <a:ln>
                          <a:noFill/>
                        </a:ln>
                        <a:solidFill>
                          <a:schemeClr val="tx1"/>
                        </a:solidFill>
                        <a:effectLst/>
                        <a:latin typeface="Tahoma"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Guar</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charset="0"/>
                          <a:cs typeface="Arial" charset="0"/>
                        </a:rPr>
                        <a:t>$410 </a:t>
                      </a:r>
                      <a:endParaRPr kumimoji="0" lang="en-US" sz="1400" b="0" i="0" u="none" strike="noStrike" cap="none" normalizeH="0" baseline="0" dirty="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390" b="0" i="0" u="none" strike="noStrike" cap="none" normalizeH="0" baseline="0" smtClean="0">
                          <a:ln>
                            <a:noFill/>
                          </a:ln>
                          <a:solidFill>
                            <a:schemeClr val="tx1"/>
                          </a:solidFill>
                          <a:effectLst/>
                          <a:latin typeface="Tahoma" charset="0"/>
                          <a:cs typeface="Arial" charset="0"/>
                        </a:rPr>
                        <a:t>80</a:t>
                      </a:r>
                      <a:endParaRPr kumimoji="0" lang="en-US" sz="139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Short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3538">
                <a:tc vMerge="1">
                  <a:txBody>
                    <a:bodyPr/>
                    <a:lstStyle/>
                    <a:p>
                      <a:endParaRPr lang="en-US"/>
                    </a:p>
                  </a:txBody>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Starch</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$410 </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390" b="0" i="0" u="none" strike="noStrike" cap="none" normalizeH="0" baseline="0" smtClean="0">
                          <a:ln>
                            <a:noFill/>
                          </a:ln>
                          <a:solidFill>
                            <a:schemeClr val="tx1"/>
                          </a:solidFill>
                          <a:effectLst/>
                          <a:latin typeface="Tahoma" charset="0"/>
                          <a:cs typeface="Arial" charset="0"/>
                        </a:rPr>
                        <a:t>60</a:t>
                      </a:r>
                      <a:endParaRPr kumimoji="0" lang="en-US" sz="139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Short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1950">
                <a:tc vMerge="1">
                  <a:txBody>
                    <a:bodyPr/>
                    <a:lstStyle/>
                    <a:p>
                      <a:endParaRPr lang="en-US"/>
                    </a:p>
                  </a:txBody>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Acrylic polymers</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$1,232 </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390" b="0" i="0" u="none" strike="noStrike" cap="none" normalizeH="0" baseline="0" smtClean="0">
                          <a:ln>
                            <a:noFill/>
                          </a:ln>
                          <a:solidFill>
                            <a:schemeClr val="tx1"/>
                          </a:solidFill>
                          <a:effectLst/>
                          <a:latin typeface="Tahoma" charset="0"/>
                          <a:cs typeface="Arial" charset="0"/>
                        </a:rPr>
                        <a:t>40</a:t>
                      </a:r>
                      <a:endParaRPr kumimoji="0" lang="en-US" sz="139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Short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1950">
                <a:tc vMerge="1">
                  <a:txBody>
                    <a:bodyPr/>
                    <a:lstStyle/>
                    <a:p>
                      <a:endParaRPr lang="en-US"/>
                    </a:p>
                  </a:txBody>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Polyacrylamide</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$410 </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390" b="0" i="0" u="none" strike="noStrike" cap="none" normalizeH="0" baseline="0" smtClean="0">
                          <a:ln>
                            <a:noFill/>
                          </a:ln>
                          <a:solidFill>
                            <a:schemeClr val="tx1"/>
                          </a:solidFill>
                          <a:effectLst/>
                          <a:latin typeface="Tahoma" charset="0"/>
                          <a:cs typeface="Arial" charset="0"/>
                        </a:rPr>
                        <a:t>55</a:t>
                      </a:r>
                      <a:endParaRPr kumimoji="0" lang="en-US" sz="139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Short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0363">
                <a:tc rowSpan="4">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Mulches</a:t>
                      </a:r>
                      <a:endParaRPr kumimoji="0" lang="en-US" sz="1400" b="0" i="0" u="none" strike="noStrike" cap="none" normalizeH="0" baseline="0" smtClean="0">
                        <a:ln>
                          <a:noFill/>
                        </a:ln>
                        <a:solidFill>
                          <a:schemeClr val="tx1"/>
                        </a:solidFill>
                        <a:effectLst/>
                        <a:latin typeface="Tahoma"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Straw</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$2,100 </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390" b="0" i="0" u="none" strike="noStrike" cap="none" normalizeH="0" baseline="0" smtClean="0">
                          <a:ln>
                            <a:noFill/>
                          </a:ln>
                          <a:solidFill>
                            <a:schemeClr val="tx1"/>
                          </a:solidFill>
                          <a:effectLst/>
                          <a:latin typeface="Tahoma" charset="0"/>
                          <a:cs typeface="Arial" charset="0"/>
                        </a:rPr>
                        <a:t>90</a:t>
                      </a:r>
                      <a:endParaRPr kumimoji="0" lang="en-US" sz="139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Medium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1950">
                <a:tc vMerge="1">
                  <a:txBody>
                    <a:bodyPr/>
                    <a:lstStyle/>
                    <a:p>
                      <a:endParaRPr lang="en-US"/>
                    </a:p>
                  </a:txBody>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Cellulose Fiber</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$900 </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390" b="0" i="0" u="none" strike="noStrike" cap="none" normalizeH="0" baseline="0" smtClean="0">
                          <a:ln>
                            <a:noFill/>
                          </a:ln>
                          <a:solidFill>
                            <a:schemeClr val="tx1"/>
                          </a:solidFill>
                          <a:effectLst/>
                          <a:latin typeface="Tahoma" charset="0"/>
                          <a:cs typeface="Arial" charset="0"/>
                        </a:rPr>
                        <a:t>55</a:t>
                      </a:r>
                      <a:endParaRPr kumimoji="0" lang="en-US" sz="139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Short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1950">
                <a:tc vMerge="1">
                  <a:txBody>
                    <a:bodyPr/>
                    <a:lstStyle/>
                    <a:p>
                      <a:endParaRPr lang="en-US"/>
                    </a:p>
                  </a:txBody>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Recycled Paper</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$900 </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390" b="0" i="0" u="none" strike="noStrike" cap="none" normalizeH="0" baseline="0" smtClean="0">
                          <a:ln>
                            <a:noFill/>
                          </a:ln>
                          <a:solidFill>
                            <a:schemeClr val="tx1"/>
                          </a:solidFill>
                          <a:effectLst/>
                          <a:latin typeface="Tahoma" charset="0"/>
                          <a:cs typeface="Arial" charset="0"/>
                        </a:rPr>
                        <a:t>50</a:t>
                      </a:r>
                      <a:endParaRPr kumimoji="0" lang="en-US" sz="139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Short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0363">
                <a:tc vMerge="1">
                  <a:txBody>
                    <a:bodyPr/>
                    <a:lstStyle/>
                    <a:p>
                      <a:endParaRPr lang="en-US"/>
                    </a:p>
                  </a:txBody>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Bonded Fiber Matrix</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$5,400 </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390" b="0" i="0" u="none" strike="noStrike" cap="none" normalizeH="0" baseline="0" smtClean="0">
                          <a:ln>
                            <a:noFill/>
                          </a:ln>
                          <a:solidFill>
                            <a:schemeClr val="tx1"/>
                          </a:solidFill>
                          <a:effectLst/>
                          <a:latin typeface="Tahoma" charset="0"/>
                          <a:cs typeface="Arial" charset="0"/>
                        </a:rPr>
                        <a:t>90</a:t>
                      </a:r>
                      <a:endParaRPr kumimoji="0" lang="en-US" sz="139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Medium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1950">
                <a:tc rowSpan="5">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Rolled </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Erosion</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Control</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Products</a:t>
                      </a:r>
                      <a:endParaRPr kumimoji="0" lang="en-US" sz="1400" b="0" i="0" u="none" strike="noStrike" cap="none" normalizeH="0" baseline="0" smtClean="0">
                        <a:ln>
                          <a:noFill/>
                        </a:ln>
                        <a:solidFill>
                          <a:schemeClr val="tx1"/>
                        </a:solidFill>
                        <a:effectLst/>
                        <a:latin typeface="Tahoma"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Woven Jute Mesh</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$6,500 </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390" b="0" i="0" u="none" strike="noStrike" cap="none" normalizeH="0" baseline="0" smtClean="0">
                          <a:ln>
                            <a:noFill/>
                          </a:ln>
                          <a:solidFill>
                            <a:schemeClr val="tx1"/>
                          </a:solidFill>
                          <a:effectLst/>
                          <a:latin typeface="Tahoma" charset="0"/>
                          <a:cs typeface="Arial" charset="0"/>
                        </a:rPr>
                        <a:t>70</a:t>
                      </a:r>
                      <a:endParaRPr kumimoji="0" lang="en-US" sz="139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Medium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3538">
                <a:tc vMerge="1">
                  <a:txBody>
                    <a:bodyPr/>
                    <a:lstStyle/>
                    <a:p>
                      <a:endParaRPr lang="en-US"/>
                    </a:p>
                  </a:txBody>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Excelsior</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$10,600 </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390" b="0" i="0" u="none" strike="noStrike" cap="none" normalizeH="0" baseline="0" smtClean="0">
                          <a:ln>
                            <a:noFill/>
                          </a:ln>
                          <a:solidFill>
                            <a:schemeClr val="tx1"/>
                          </a:solidFill>
                          <a:effectLst/>
                          <a:latin typeface="Tahoma" charset="0"/>
                          <a:cs typeface="Arial" charset="0"/>
                        </a:rPr>
                        <a:t>85</a:t>
                      </a:r>
                      <a:endParaRPr kumimoji="0" lang="en-US" sz="139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Long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1950">
                <a:tc vMerge="1">
                  <a:txBody>
                    <a:bodyPr/>
                    <a:lstStyle/>
                    <a:p>
                      <a:endParaRPr lang="en-US"/>
                    </a:p>
                  </a:txBody>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Straw Blanket</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$9,000 </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390" b="0" i="0" u="none" strike="noStrike" cap="none" normalizeH="0" baseline="0" smtClean="0">
                          <a:ln>
                            <a:noFill/>
                          </a:ln>
                          <a:solidFill>
                            <a:schemeClr val="tx1"/>
                          </a:solidFill>
                          <a:effectLst/>
                          <a:latin typeface="Tahoma" charset="0"/>
                          <a:cs typeface="Arial" charset="0"/>
                        </a:rPr>
                        <a:t>87</a:t>
                      </a:r>
                      <a:endParaRPr kumimoji="0" lang="en-US" sz="139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Long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0363">
                <a:tc vMerge="1">
                  <a:txBody>
                    <a:bodyPr/>
                    <a:lstStyle/>
                    <a:p>
                      <a:endParaRPr lang="en-US"/>
                    </a:p>
                  </a:txBody>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Coir (coconut shells)</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$13,000 </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390" b="0" i="0" u="none" strike="noStrike" cap="none" normalizeH="0" baseline="0" smtClean="0">
                          <a:ln>
                            <a:noFill/>
                          </a:ln>
                          <a:solidFill>
                            <a:schemeClr val="tx1"/>
                          </a:solidFill>
                          <a:effectLst/>
                          <a:latin typeface="Tahoma" charset="0"/>
                          <a:cs typeface="Arial" charset="0"/>
                        </a:rPr>
                        <a:t>80</a:t>
                      </a:r>
                      <a:endParaRPr kumimoji="0" lang="en-US" sz="139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rPr>
                        <a:t>Long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61950">
                <a:tc vMerge="1">
                  <a:txBody>
                    <a:bodyPr/>
                    <a:lstStyle/>
                    <a:p>
                      <a:endParaRPr lang="en-US"/>
                    </a:p>
                  </a:txBody>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Plastic Mesh Woven</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ahoma" charset="0"/>
                          <a:cs typeface="Arial" charset="0"/>
                        </a:rPr>
                        <a:t>$2,000 </a:t>
                      </a:r>
                      <a:endParaRPr kumimoji="0" lang="en-US" sz="14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390" b="0" i="0" u="none" strike="noStrike" cap="none" normalizeH="0" baseline="0" dirty="0" smtClean="0">
                          <a:ln>
                            <a:noFill/>
                          </a:ln>
                          <a:solidFill>
                            <a:schemeClr val="tx1"/>
                          </a:solidFill>
                          <a:effectLst/>
                          <a:latin typeface="Tahoma" charset="0"/>
                          <a:cs typeface="Arial" charset="0"/>
                        </a:rPr>
                        <a:t>80</a:t>
                      </a:r>
                      <a:endParaRPr kumimoji="0" lang="en-US" sz="1390" b="0" i="0" u="none" strike="noStrike" cap="none" normalizeH="0" baseline="0" dirty="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ahoma" charset="0"/>
                        </a:rPr>
                        <a:t>Long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89"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921460AC-CB29-4D5F-AC32-B32016A2AC8A}" type="slidenum">
              <a:rPr lang="en-US" sz="1200">
                <a:solidFill>
                  <a:schemeClr val="tx2">
                    <a:shade val="90000"/>
                  </a:schemeClr>
                </a:solidFill>
              </a:rPr>
              <a:pPr>
                <a:defRPr/>
              </a:pPr>
              <a:t>38</a:t>
            </a:fld>
            <a:endParaRPr lang="en-US" sz="1200">
              <a:solidFill>
                <a:schemeClr val="tx2">
                  <a:shade val="90000"/>
                </a:schemeClr>
              </a:solidFill>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906463" y="414338"/>
            <a:ext cx="8229600" cy="900112"/>
          </a:xfrm>
        </p:spPr>
        <p:txBody>
          <a:bodyPr/>
          <a:lstStyle/>
          <a:p>
            <a:pPr eaLnBrk="1" hangingPunct="1"/>
            <a:r>
              <a:rPr lang="en-US" dirty="0" smtClean="0"/>
              <a:t>Sediment Controls: Fiber Rolls</a:t>
            </a:r>
          </a:p>
        </p:txBody>
      </p:sp>
      <p:sp>
        <p:nvSpPr>
          <p:cNvPr id="43011" name="Rectangle 3"/>
          <p:cNvSpPr>
            <a:spLocks noGrp="1" noChangeArrowheads="1"/>
          </p:cNvSpPr>
          <p:nvPr>
            <p:ph idx="4294967295"/>
          </p:nvPr>
        </p:nvSpPr>
        <p:spPr>
          <a:xfrm>
            <a:off x="417513" y="1276350"/>
            <a:ext cx="8229600" cy="4572000"/>
          </a:xfrm>
        </p:spPr>
        <p:txBody>
          <a:bodyPr/>
          <a:lstStyle/>
          <a:p>
            <a:pPr eaLnBrk="1" hangingPunct="1"/>
            <a:r>
              <a:rPr lang="en-US" sz="2400" smtClean="0"/>
              <a:t>Locate on level contours</a:t>
            </a:r>
          </a:p>
          <a:p>
            <a:pPr eaLnBrk="1" hangingPunct="1"/>
            <a:r>
              <a:rPr lang="en-US" sz="2400" smtClean="0"/>
              <a:t>Use at top and on face of slopes</a:t>
            </a:r>
          </a:p>
          <a:p>
            <a:pPr eaLnBrk="1" hangingPunct="1"/>
            <a:r>
              <a:rPr lang="en-US" sz="2400" smtClean="0"/>
              <a:t>Good for perimeter control</a:t>
            </a:r>
          </a:p>
          <a:p>
            <a:pPr eaLnBrk="1" hangingPunct="1"/>
            <a:r>
              <a:rPr lang="en-US" sz="2400" smtClean="0"/>
              <a:t>Use recommended spacing in 2009 CGP</a:t>
            </a:r>
          </a:p>
          <a:p>
            <a:pPr eaLnBrk="1" hangingPunct="1"/>
            <a:r>
              <a:rPr lang="en-US" sz="2400" smtClean="0"/>
              <a:t>Must be installed correctly: trenched and staked</a:t>
            </a:r>
          </a:p>
        </p:txBody>
      </p:sp>
      <p:sp>
        <p:nvSpPr>
          <p:cNvPr id="6" name="Footer Placeholder 4"/>
          <p:cNvSpPr txBox="1">
            <a:spLocks noGrp="1"/>
          </p:cNvSpPr>
          <p:nvPr/>
        </p:nvSpPr>
        <p:spPr>
          <a:xfrm>
            <a:off x="2667000" y="6356350"/>
            <a:ext cx="3352800" cy="365125"/>
          </a:xfrm>
          <a:prstGeom prst="rect">
            <a:avLst/>
          </a:prstGeom>
          <a:noFill/>
        </p:spPr>
        <p:txBody>
          <a:bodyPr lIns="0" tIns="0" rIns="0" bIns="0" anchor="b"/>
          <a:lstStyle/>
          <a:p>
            <a:pPr>
              <a:defRPr/>
            </a:pPr>
            <a:r>
              <a:rPr lang="en-US" sz="1200">
                <a:solidFill>
                  <a:schemeClr val="tx2">
                    <a:shade val="90000"/>
                  </a:schemeClr>
                </a:solidFill>
              </a:rPr>
              <a:t>		   </a:t>
            </a:r>
            <a:fld id="{021F0BD8-D316-40B9-8FC9-23733A8A1645}" type="slidenum">
              <a:rPr lang="en-US" sz="1200">
                <a:solidFill>
                  <a:schemeClr val="tx2">
                    <a:shade val="90000"/>
                  </a:schemeClr>
                </a:solidFill>
              </a:rPr>
              <a:pPr>
                <a:defRPr/>
              </a:pPr>
              <a:t>39</a:t>
            </a:fld>
            <a:endParaRPr lang="en-US" sz="1200">
              <a:solidFill>
                <a:schemeClr val="tx2">
                  <a:shade val="90000"/>
                </a:schemeClr>
              </a:solidFill>
            </a:endParaRPr>
          </a:p>
        </p:txBody>
      </p:sp>
      <p:pic>
        <p:nvPicPr>
          <p:cNvPr id="43013" name="Picture 4" descr="29B"/>
          <p:cNvPicPr>
            <a:picLocks noChangeAspect="1" noChangeArrowheads="1"/>
          </p:cNvPicPr>
          <p:nvPr/>
        </p:nvPicPr>
        <p:blipFill>
          <a:blip r:embed="rId2" cstate="email"/>
          <a:srcRect/>
          <a:stretch>
            <a:fillRect/>
          </a:stretch>
        </p:blipFill>
        <p:spPr bwMode="auto">
          <a:xfrm>
            <a:off x="5962469" y="3817121"/>
            <a:ext cx="2281238" cy="2865437"/>
          </a:xfrm>
          <a:prstGeom prst="rect">
            <a:avLst/>
          </a:prstGeom>
          <a:noFill/>
          <a:ln w="50800">
            <a:solidFill>
              <a:schemeClr val="tx1"/>
            </a:solidFill>
            <a:miter lim="800000"/>
            <a:headEnd/>
            <a:tailEnd/>
          </a:ln>
        </p:spPr>
      </p:pic>
      <p:pic>
        <p:nvPicPr>
          <p:cNvPr id="43014" name="Picture 5" descr="Fiber Roll2"/>
          <p:cNvPicPr>
            <a:picLocks noChangeAspect="1" noChangeArrowheads="1"/>
          </p:cNvPicPr>
          <p:nvPr/>
        </p:nvPicPr>
        <p:blipFill>
          <a:blip r:embed="rId3" cstate="email"/>
          <a:srcRect/>
          <a:stretch>
            <a:fillRect/>
          </a:stretch>
        </p:blipFill>
        <p:spPr bwMode="auto">
          <a:xfrm>
            <a:off x="1239792" y="3840026"/>
            <a:ext cx="3841750" cy="2881313"/>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Enforcement</a:t>
            </a:r>
            <a:br>
              <a:rPr lang="en-US" dirty="0" smtClean="0"/>
            </a:br>
            <a:r>
              <a:rPr lang="en-US" dirty="0" smtClean="0"/>
              <a:t>(Or, Why Should You Care?)</a:t>
            </a:r>
            <a:endParaRPr lang="en-US" dirty="0"/>
          </a:p>
        </p:txBody>
      </p:sp>
      <p:sp>
        <p:nvSpPr>
          <p:cNvPr id="3" name="Content Placeholder 2"/>
          <p:cNvSpPr>
            <a:spLocks noGrp="1"/>
          </p:cNvSpPr>
          <p:nvPr>
            <p:ph idx="1"/>
          </p:nvPr>
        </p:nvSpPr>
        <p:spPr>
          <a:xfrm>
            <a:off x="662354" y="1492739"/>
            <a:ext cx="7772400" cy="4343400"/>
          </a:xfrm>
        </p:spPr>
        <p:txBody>
          <a:bodyPr/>
          <a:lstStyle/>
          <a:p>
            <a:pPr marL="274320" indent="-274320" eaLnBrk="1" fontAlgn="auto" hangingPunct="1">
              <a:spcAft>
                <a:spcPts val="0"/>
              </a:spcAft>
              <a:buClr>
                <a:schemeClr val="accent3"/>
              </a:buClr>
              <a:buFont typeface="Wingdings 2"/>
              <a:buChar char=""/>
              <a:defRPr/>
            </a:pPr>
            <a:r>
              <a:rPr lang="en-US" dirty="0" err="1" smtClean="0"/>
              <a:t>Walmart</a:t>
            </a:r>
            <a:r>
              <a:rPr lang="en-US" dirty="0" smtClean="0"/>
              <a:t>, </a:t>
            </a:r>
            <a:r>
              <a:rPr lang="en-US" dirty="0" smtClean="0">
                <a:solidFill>
                  <a:srgbClr val="FF0000"/>
                </a:solidFill>
              </a:rPr>
              <a:t>$3.1 million</a:t>
            </a:r>
          </a:p>
          <a:p>
            <a:pPr marL="640080" lvl="1" indent="-246888" eaLnBrk="1" fontAlgn="auto" hangingPunct="1">
              <a:spcAft>
                <a:spcPts val="0"/>
              </a:spcAft>
              <a:buFont typeface="Wingdings 2"/>
              <a:buChar char=""/>
              <a:defRPr/>
            </a:pPr>
            <a:r>
              <a:rPr lang="en-US" sz="2000" dirty="0" smtClean="0"/>
              <a:t>EPA, 2004, for failure to obtain stormwater permits and implement BMPs</a:t>
            </a:r>
          </a:p>
          <a:p>
            <a:pPr marL="274320" indent="-274320" eaLnBrk="1" fontAlgn="auto" hangingPunct="1">
              <a:spcAft>
                <a:spcPts val="0"/>
              </a:spcAft>
              <a:buClr>
                <a:schemeClr val="accent3"/>
              </a:buClr>
              <a:buFont typeface="Wingdings 2"/>
              <a:buChar char=""/>
              <a:defRPr/>
            </a:pPr>
            <a:r>
              <a:rPr lang="en-US" dirty="0" smtClean="0"/>
              <a:t>Richmond American + other companies, </a:t>
            </a:r>
            <a:r>
              <a:rPr lang="en-US" dirty="0" smtClean="0">
                <a:solidFill>
                  <a:srgbClr val="FF0000"/>
                </a:solidFill>
              </a:rPr>
              <a:t>$928,500</a:t>
            </a:r>
          </a:p>
          <a:p>
            <a:pPr marL="640080" lvl="1" indent="-246888" eaLnBrk="1" fontAlgn="auto" hangingPunct="1">
              <a:spcAft>
                <a:spcPts val="0"/>
              </a:spcAft>
              <a:buFont typeface="Wingdings 2"/>
              <a:buChar char=""/>
              <a:defRPr/>
            </a:pPr>
            <a:r>
              <a:rPr lang="en-US" sz="2000" dirty="0" smtClean="0"/>
              <a:t>EPA, 2003, for failure to obtain stormwater permits, develop/implement SWPPPs, implement BMPs to minimize sediment discharge, and conduct site inspections</a:t>
            </a:r>
          </a:p>
          <a:p>
            <a:pPr marL="274320" indent="-274320" eaLnBrk="1" fontAlgn="auto" hangingPunct="1">
              <a:spcAft>
                <a:spcPts val="0"/>
              </a:spcAft>
              <a:buClr>
                <a:schemeClr val="accent3"/>
              </a:buClr>
              <a:buFont typeface="Wingdings 2"/>
              <a:buChar char=""/>
              <a:defRPr/>
            </a:pPr>
            <a:r>
              <a:rPr lang="en-US" dirty="0" smtClean="0"/>
              <a:t>City of San Diego, </a:t>
            </a:r>
            <a:r>
              <a:rPr lang="en-US" dirty="0" smtClean="0">
                <a:solidFill>
                  <a:srgbClr val="FF0000"/>
                </a:solidFill>
              </a:rPr>
              <a:t>$532,000</a:t>
            </a:r>
          </a:p>
          <a:p>
            <a:pPr marL="640080" lvl="1" indent="-246888" eaLnBrk="1" fontAlgn="auto" hangingPunct="1">
              <a:spcAft>
                <a:spcPts val="0"/>
              </a:spcAft>
              <a:buFont typeface="Wingdings 2"/>
              <a:buChar char=""/>
              <a:defRPr/>
            </a:pPr>
            <a:r>
              <a:rPr lang="en-US" sz="2000" dirty="0" smtClean="0"/>
              <a:t>RWQCB, 2000, for failure to curb erosion from City construction sites</a:t>
            </a:r>
          </a:p>
          <a:p>
            <a:pPr marL="274320" indent="-274320" eaLnBrk="1" fontAlgn="auto" hangingPunct="1">
              <a:spcAft>
                <a:spcPts val="0"/>
              </a:spcAft>
              <a:buClr>
                <a:schemeClr val="accent3"/>
              </a:buClr>
              <a:buFont typeface="Wingdings 2"/>
              <a:buChar char=""/>
              <a:defRPr/>
            </a:pPr>
            <a:r>
              <a:rPr lang="en-US" dirty="0" smtClean="0"/>
              <a:t>Caltrans, </a:t>
            </a:r>
            <a:r>
              <a:rPr lang="en-US" dirty="0" smtClean="0">
                <a:solidFill>
                  <a:srgbClr val="FF0000"/>
                </a:solidFill>
              </a:rPr>
              <a:t>$1,600,000</a:t>
            </a:r>
          </a:p>
          <a:p>
            <a:pPr marL="640080" lvl="1" indent="-246888" eaLnBrk="1" fontAlgn="auto" hangingPunct="1">
              <a:spcAft>
                <a:spcPts val="0"/>
              </a:spcAft>
              <a:buFont typeface="Wingdings 2"/>
              <a:buChar char=""/>
              <a:defRPr/>
            </a:pPr>
            <a:r>
              <a:rPr lang="en-US" sz="2000" dirty="0" smtClean="0"/>
              <a:t>RWQCB, 2011, for failure to implement effective BMPs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88452" y="332830"/>
            <a:ext cx="8229600" cy="900113"/>
          </a:xfrm>
        </p:spPr>
        <p:txBody>
          <a:bodyPr/>
          <a:lstStyle/>
          <a:p>
            <a:pPr eaLnBrk="1" hangingPunct="1"/>
            <a:r>
              <a:rPr lang="en-US" dirty="0" smtClean="0"/>
              <a:t>Sediment Controls: Silt Fence</a:t>
            </a:r>
          </a:p>
        </p:txBody>
      </p:sp>
      <p:sp>
        <p:nvSpPr>
          <p:cNvPr id="44035" name="Rectangle 3"/>
          <p:cNvSpPr>
            <a:spLocks noGrp="1" noChangeArrowheads="1"/>
          </p:cNvSpPr>
          <p:nvPr>
            <p:ph idx="4294967295"/>
          </p:nvPr>
        </p:nvSpPr>
        <p:spPr>
          <a:xfrm>
            <a:off x="457200" y="1325563"/>
            <a:ext cx="8229600" cy="4572000"/>
          </a:xfrm>
        </p:spPr>
        <p:txBody>
          <a:bodyPr/>
          <a:lstStyle/>
          <a:p>
            <a:pPr eaLnBrk="1" hangingPunct="1"/>
            <a:r>
              <a:rPr lang="en-US" sz="2400" smtClean="0"/>
              <a:t>Located level on contours, </a:t>
            </a:r>
            <a:r>
              <a:rPr lang="en-US" sz="2400" u="sng" smtClean="0"/>
              <a:t>not </a:t>
            </a:r>
            <a:r>
              <a:rPr lang="en-US" sz="2400" smtClean="0"/>
              <a:t>perpendicular</a:t>
            </a:r>
          </a:p>
          <a:p>
            <a:pPr eaLnBrk="1" hangingPunct="1"/>
            <a:r>
              <a:rPr lang="en-US" sz="2400" smtClean="0"/>
              <a:t>Not for concentrated flow areas</a:t>
            </a:r>
          </a:p>
          <a:p>
            <a:pPr eaLnBrk="1" hangingPunct="1"/>
            <a:r>
              <a:rPr lang="en-US" sz="2400" smtClean="0"/>
              <a:t>Must be keyed in (bottom six inches must be buried)</a:t>
            </a:r>
          </a:p>
        </p:txBody>
      </p:sp>
      <p:sp>
        <p:nvSpPr>
          <p:cNvPr id="5" name="Footer Placeholder 4"/>
          <p:cNvSpPr txBox="1">
            <a:spLocks noGrp="1"/>
          </p:cNvSpPr>
          <p:nvPr/>
        </p:nvSpPr>
        <p:spPr>
          <a:xfrm>
            <a:off x="2667000" y="6356350"/>
            <a:ext cx="3352800" cy="365125"/>
          </a:xfrm>
          <a:prstGeom prst="rect">
            <a:avLst/>
          </a:prstGeom>
          <a:noFill/>
        </p:spPr>
        <p:txBody>
          <a:bodyPr lIns="0" tIns="0" rIns="0" bIns="0" anchor="b"/>
          <a:lstStyle/>
          <a:p>
            <a:pPr>
              <a:defRPr/>
            </a:pPr>
            <a:r>
              <a:rPr lang="en-US" sz="1200">
                <a:solidFill>
                  <a:schemeClr val="tx2">
                    <a:shade val="90000"/>
                  </a:schemeClr>
                </a:solidFill>
              </a:rPr>
              <a:t>		   </a:t>
            </a:r>
            <a:fld id="{DDF6137E-DEAF-461D-AF28-3E9385169A09}" type="slidenum">
              <a:rPr lang="en-US" sz="1200">
                <a:solidFill>
                  <a:schemeClr val="tx2">
                    <a:shade val="90000"/>
                  </a:schemeClr>
                </a:solidFill>
              </a:rPr>
              <a:pPr>
                <a:defRPr/>
              </a:pPr>
              <a:t>40</a:t>
            </a:fld>
            <a:endParaRPr lang="en-US" sz="1200">
              <a:solidFill>
                <a:schemeClr val="tx2">
                  <a:shade val="90000"/>
                </a:schemeClr>
              </a:solidFill>
            </a:endParaRPr>
          </a:p>
        </p:txBody>
      </p:sp>
      <p:pic>
        <p:nvPicPr>
          <p:cNvPr id="44037" name="Picture 4" descr="Silt Fence2"/>
          <p:cNvPicPr>
            <a:picLocks noChangeAspect="1" noChangeArrowheads="1"/>
          </p:cNvPicPr>
          <p:nvPr/>
        </p:nvPicPr>
        <p:blipFill>
          <a:blip r:embed="rId2" cstate="email"/>
          <a:srcRect/>
          <a:stretch>
            <a:fillRect/>
          </a:stretch>
        </p:blipFill>
        <p:spPr bwMode="auto">
          <a:xfrm>
            <a:off x="1105989" y="3022872"/>
            <a:ext cx="7407184" cy="3508738"/>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300854" y="174715"/>
            <a:ext cx="8534400" cy="900113"/>
          </a:xfrm>
        </p:spPr>
        <p:txBody>
          <a:bodyPr/>
          <a:lstStyle/>
          <a:p>
            <a:pPr eaLnBrk="1" hangingPunct="1"/>
            <a:r>
              <a:rPr lang="en-US" dirty="0" smtClean="0"/>
              <a:t>Sediment Control: Inlet Protection</a:t>
            </a:r>
          </a:p>
        </p:txBody>
      </p:sp>
      <p:sp>
        <p:nvSpPr>
          <p:cNvPr id="45059" name="Rectangle 3"/>
          <p:cNvSpPr>
            <a:spLocks noGrp="1" noChangeArrowheads="1"/>
          </p:cNvSpPr>
          <p:nvPr>
            <p:ph idx="4294967295"/>
          </p:nvPr>
        </p:nvSpPr>
        <p:spPr>
          <a:xfrm>
            <a:off x="652735" y="1117737"/>
            <a:ext cx="8229600" cy="4389437"/>
          </a:xfrm>
        </p:spPr>
        <p:txBody>
          <a:bodyPr/>
          <a:lstStyle/>
          <a:p>
            <a:pPr eaLnBrk="1" hangingPunct="1"/>
            <a:r>
              <a:rPr lang="en-US" sz="2400" dirty="0" smtClean="0"/>
              <a:t>Protect active inlets year-round</a:t>
            </a:r>
          </a:p>
          <a:p>
            <a:pPr eaLnBrk="1" hangingPunct="1"/>
            <a:r>
              <a:rPr lang="en-US" sz="2400" dirty="0" smtClean="0"/>
              <a:t>Use where </a:t>
            </a:r>
            <a:r>
              <a:rPr lang="en-US" sz="2400" dirty="0" err="1" smtClean="0"/>
              <a:t>ponding</a:t>
            </a:r>
            <a:r>
              <a:rPr lang="en-US" sz="2400" dirty="0" smtClean="0"/>
              <a:t> won’t encroach into traffic</a:t>
            </a:r>
          </a:p>
          <a:p>
            <a:pPr eaLnBrk="1" hangingPunct="1"/>
            <a:r>
              <a:rPr lang="en-US" sz="2400" dirty="0" smtClean="0"/>
              <a:t>Maintain/clean out after every storm</a:t>
            </a:r>
          </a:p>
          <a:p>
            <a:pPr eaLnBrk="1" hangingPunct="1"/>
            <a:endParaRPr lang="en-US" sz="2400" dirty="0" smtClean="0"/>
          </a:p>
        </p:txBody>
      </p:sp>
      <p:sp>
        <p:nvSpPr>
          <p:cNvPr id="5" name="Footer Placeholder 4"/>
          <p:cNvSpPr txBox="1">
            <a:spLocks noGrp="1"/>
          </p:cNvSpPr>
          <p:nvPr/>
        </p:nvSpPr>
        <p:spPr>
          <a:xfrm>
            <a:off x="2667000" y="6356350"/>
            <a:ext cx="3352800" cy="365125"/>
          </a:xfrm>
          <a:prstGeom prst="rect">
            <a:avLst/>
          </a:prstGeom>
          <a:noFill/>
        </p:spPr>
        <p:txBody>
          <a:bodyPr lIns="0" tIns="0" rIns="0" bIns="0" anchor="b"/>
          <a:lstStyle/>
          <a:p>
            <a:pPr>
              <a:defRPr/>
            </a:pPr>
            <a:r>
              <a:rPr lang="en-US" sz="1200">
                <a:solidFill>
                  <a:schemeClr val="tx2">
                    <a:shade val="90000"/>
                  </a:schemeClr>
                </a:solidFill>
              </a:rPr>
              <a:t>		   </a:t>
            </a:r>
            <a:fld id="{73106FB3-4AF5-4650-B9F2-D2CAB103640B}" type="slidenum">
              <a:rPr lang="en-US" sz="1200">
                <a:solidFill>
                  <a:schemeClr val="tx2">
                    <a:shade val="90000"/>
                  </a:schemeClr>
                </a:solidFill>
              </a:rPr>
              <a:pPr>
                <a:defRPr/>
              </a:pPr>
              <a:t>41</a:t>
            </a:fld>
            <a:endParaRPr lang="en-US" sz="1200">
              <a:solidFill>
                <a:schemeClr val="tx2">
                  <a:shade val="90000"/>
                </a:schemeClr>
              </a:solidFill>
            </a:endParaRPr>
          </a:p>
        </p:txBody>
      </p:sp>
      <p:pic>
        <p:nvPicPr>
          <p:cNvPr id="6" name="Picture 5" descr="IMGP3444"/>
          <p:cNvPicPr>
            <a:picLocks noChangeAspect="1" noChangeArrowheads="1"/>
          </p:cNvPicPr>
          <p:nvPr/>
        </p:nvPicPr>
        <p:blipFill>
          <a:blip r:embed="rId2" cstate="email"/>
          <a:srcRect/>
          <a:stretch>
            <a:fillRect/>
          </a:stretch>
        </p:blipFill>
        <p:spPr bwMode="auto">
          <a:xfrm>
            <a:off x="187234" y="2764518"/>
            <a:ext cx="4343400" cy="3276600"/>
          </a:xfrm>
          <a:prstGeom prst="rect">
            <a:avLst/>
          </a:prstGeom>
          <a:noFill/>
          <a:ln w="50800">
            <a:solidFill>
              <a:schemeClr val="tx1"/>
            </a:solidFill>
            <a:miter lim="800000"/>
            <a:headEnd/>
            <a:tailEnd/>
          </a:ln>
        </p:spPr>
      </p:pic>
      <p:pic>
        <p:nvPicPr>
          <p:cNvPr id="7" name="Picture 6" descr="IMG_0013"/>
          <p:cNvPicPr>
            <a:picLocks noChangeAspect="1" noChangeArrowheads="1"/>
          </p:cNvPicPr>
          <p:nvPr/>
        </p:nvPicPr>
        <p:blipFill>
          <a:blip r:embed="rId3" cstate="email"/>
          <a:srcRect/>
          <a:stretch>
            <a:fillRect/>
          </a:stretch>
        </p:blipFill>
        <p:spPr bwMode="auto">
          <a:xfrm>
            <a:off x="4614772" y="2772456"/>
            <a:ext cx="4356100" cy="3268662"/>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36200" y="210004"/>
            <a:ext cx="8229600" cy="900113"/>
          </a:xfrm>
        </p:spPr>
        <p:txBody>
          <a:bodyPr/>
          <a:lstStyle/>
          <a:p>
            <a:pPr eaLnBrk="1" hangingPunct="1"/>
            <a:r>
              <a:rPr lang="en-US" sz="3600" dirty="0" smtClean="0"/>
              <a:t>Sediment Control: Sediment Ponds</a:t>
            </a:r>
          </a:p>
        </p:txBody>
      </p:sp>
      <p:sp>
        <p:nvSpPr>
          <p:cNvPr id="46083" name="Rectangle 3"/>
          <p:cNvSpPr>
            <a:spLocks noGrp="1" noChangeArrowheads="1"/>
          </p:cNvSpPr>
          <p:nvPr>
            <p:ph idx="4294967295"/>
          </p:nvPr>
        </p:nvSpPr>
        <p:spPr>
          <a:xfrm>
            <a:off x="531541" y="1064215"/>
            <a:ext cx="8229600" cy="4389437"/>
          </a:xfrm>
        </p:spPr>
        <p:txBody>
          <a:bodyPr/>
          <a:lstStyle/>
          <a:p>
            <a:pPr eaLnBrk="1" hangingPunct="1"/>
            <a:r>
              <a:rPr lang="en-US" sz="2400" dirty="0" smtClean="0"/>
              <a:t>Capture and de-silt sediment laden runoff</a:t>
            </a:r>
          </a:p>
          <a:p>
            <a:pPr eaLnBrk="1" hangingPunct="1"/>
            <a:r>
              <a:rPr lang="en-US" sz="2400" dirty="0" smtClean="0"/>
              <a:t>Use for large drainages and steep slopes where erosion control is not feasible</a:t>
            </a:r>
          </a:p>
          <a:p>
            <a:pPr eaLnBrk="1" hangingPunct="1"/>
            <a:r>
              <a:rPr lang="en-US" sz="2400" dirty="0" smtClean="0"/>
              <a:t>Maintain/clean out on an as needed basis</a:t>
            </a:r>
          </a:p>
          <a:p>
            <a:pPr eaLnBrk="1" hangingPunct="1"/>
            <a:endParaRPr lang="en-US" sz="2400" dirty="0" smtClean="0"/>
          </a:p>
        </p:txBody>
      </p:sp>
      <p:sp>
        <p:nvSpPr>
          <p:cNvPr id="6" name="Footer Placeholder 4"/>
          <p:cNvSpPr txBox="1">
            <a:spLocks noGrp="1"/>
          </p:cNvSpPr>
          <p:nvPr/>
        </p:nvSpPr>
        <p:spPr>
          <a:xfrm>
            <a:off x="2667000" y="6356350"/>
            <a:ext cx="3352800" cy="365125"/>
          </a:xfrm>
          <a:prstGeom prst="rect">
            <a:avLst/>
          </a:prstGeom>
          <a:noFill/>
        </p:spPr>
        <p:txBody>
          <a:bodyPr lIns="0" tIns="0" rIns="0" bIns="0" anchor="b"/>
          <a:lstStyle/>
          <a:p>
            <a:pPr>
              <a:defRPr/>
            </a:pPr>
            <a:r>
              <a:rPr lang="en-US" sz="1200">
                <a:solidFill>
                  <a:schemeClr val="tx2">
                    <a:shade val="90000"/>
                  </a:schemeClr>
                </a:solidFill>
              </a:rPr>
              <a:t>		   </a:t>
            </a:r>
            <a:fld id="{E695427C-97D9-4925-B4A1-37705BC11042}" type="slidenum">
              <a:rPr lang="en-US" sz="1200">
                <a:solidFill>
                  <a:schemeClr val="tx2">
                    <a:shade val="90000"/>
                  </a:schemeClr>
                </a:solidFill>
              </a:rPr>
              <a:pPr>
                <a:defRPr/>
              </a:pPr>
              <a:t>42</a:t>
            </a:fld>
            <a:endParaRPr lang="en-US" sz="1200">
              <a:solidFill>
                <a:schemeClr val="tx2">
                  <a:shade val="90000"/>
                </a:schemeClr>
              </a:solidFill>
            </a:endParaRPr>
          </a:p>
        </p:txBody>
      </p:sp>
      <p:pic>
        <p:nvPicPr>
          <p:cNvPr id="46085" name="Picture 6" descr="Sediment Basin2"/>
          <p:cNvPicPr>
            <a:picLocks noChangeAspect="1" noChangeArrowheads="1"/>
          </p:cNvPicPr>
          <p:nvPr/>
        </p:nvPicPr>
        <p:blipFill>
          <a:blip r:embed="rId2" cstate="email"/>
          <a:srcRect/>
          <a:stretch>
            <a:fillRect/>
          </a:stretch>
        </p:blipFill>
        <p:spPr bwMode="auto">
          <a:xfrm>
            <a:off x="1335088" y="3257550"/>
            <a:ext cx="6075362" cy="3500438"/>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906463" y="371475"/>
            <a:ext cx="8229600" cy="900113"/>
          </a:xfrm>
        </p:spPr>
        <p:txBody>
          <a:bodyPr/>
          <a:lstStyle/>
          <a:p>
            <a:pPr eaLnBrk="1" hangingPunct="1"/>
            <a:r>
              <a:rPr lang="en-US" sz="4500" smtClean="0"/>
              <a:t>Tracking Controls</a:t>
            </a:r>
          </a:p>
        </p:txBody>
      </p:sp>
      <p:sp>
        <p:nvSpPr>
          <p:cNvPr id="48131" name="Rectangle 3"/>
          <p:cNvSpPr>
            <a:spLocks noGrp="1" noChangeArrowheads="1"/>
          </p:cNvSpPr>
          <p:nvPr>
            <p:ph idx="4294967295"/>
          </p:nvPr>
        </p:nvSpPr>
        <p:spPr>
          <a:xfrm>
            <a:off x="439738" y="1220788"/>
            <a:ext cx="8229600" cy="4572000"/>
          </a:xfrm>
        </p:spPr>
        <p:txBody>
          <a:bodyPr/>
          <a:lstStyle/>
          <a:p>
            <a:pPr eaLnBrk="1" hangingPunct="1"/>
            <a:r>
              <a:rPr lang="en-US" sz="2000" dirty="0" smtClean="0"/>
              <a:t>A VERY visible indicator of compliance effort (or lack of)</a:t>
            </a:r>
          </a:p>
          <a:p>
            <a:pPr eaLnBrk="1" hangingPunct="1"/>
            <a:r>
              <a:rPr lang="en-US" sz="2000" dirty="0" smtClean="0"/>
              <a:t>Minimize number of access points</a:t>
            </a:r>
          </a:p>
          <a:p>
            <a:pPr eaLnBrk="1" hangingPunct="1"/>
            <a:r>
              <a:rPr lang="en-US" sz="2000" dirty="0" smtClean="0"/>
              <a:t>Use coarse aggregate over filter fabric</a:t>
            </a:r>
          </a:p>
          <a:p>
            <a:pPr eaLnBrk="1" hangingPunct="1"/>
            <a:r>
              <a:rPr lang="en-US" sz="2000" dirty="0" smtClean="0"/>
              <a:t>Year-round requirement</a:t>
            </a:r>
          </a:p>
          <a:p>
            <a:pPr eaLnBrk="1" hangingPunct="1"/>
            <a:r>
              <a:rPr lang="en-US" sz="2000" dirty="0" smtClean="0"/>
              <a:t>In high traffic areas, street sweepers may be needed</a:t>
            </a:r>
          </a:p>
        </p:txBody>
      </p:sp>
      <p:sp>
        <p:nvSpPr>
          <p:cNvPr id="5" name="Footer Placeholder 4"/>
          <p:cNvSpPr txBox="1">
            <a:spLocks noGrp="1"/>
          </p:cNvSpPr>
          <p:nvPr/>
        </p:nvSpPr>
        <p:spPr>
          <a:xfrm>
            <a:off x="2667000" y="6356350"/>
            <a:ext cx="3352800" cy="365125"/>
          </a:xfrm>
          <a:prstGeom prst="rect">
            <a:avLst/>
          </a:prstGeom>
          <a:noFill/>
        </p:spPr>
        <p:txBody>
          <a:bodyPr lIns="0" tIns="0" rIns="0" bIns="0" anchor="b"/>
          <a:lstStyle/>
          <a:p>
            <a:pPr>
              <a:defRPr/>
            </a:pPr>
            <a:r>
              <a:rPr lang="en-US" sz="1200">
                <a:solidFill>
                  <a:schemeClr val="tx2">
                    <a:shade val="90000"/>
                  </a:schemeClr>
                </a:solidFill>
              </a:rPr>
              <a:t>		   </a:t>
            </a:r>
            <a:fld id="{D2466D6C-7D4C-424C-8FCB-42D7D5FE188A}" type="slidenum">
              <a:rPr lang="en-US" sz="1200">
                <a:solidFill>
                  <a:schemeClr val="tx2">
                    <a:shade val="90000"/>
                  </a:schemeClr>
                </a:solidFill>
              </a:rPr>
              <a:pPr>
                <a:defRPr/>
              </a:pPr>
              <a:t>43</a:t>
            </a:fld>
            <a:endParaRPr lang="en-US" sz="1200">
              <a:solidFill>
                <a:schemeClr val="tx2">
                  <a:shade val="90000"/>
                </a:schemeClr>
              </a:solidFill>
            </a:endParaRPr>
          </a:p>
        </p:txBody>
      </p:sp>
      <p:pic>
        <p:nvPicPr>
          <p:cNvPr id="48133" name="Picture 6" descr="Tracking"/>
          <p:cNvPicPr>
            <a:picLocks noChangeAspect="1" noChangeArrowheads="1"/>
          </p:cNvPicPr>
          <p:nvPr/>
        </p:nvPicPr>
        <p:blipFill>
          <a:blip r:embed="rId2" cstate="email"/>
          <a:srcRect/>
          <a:stretch>
            <a:fillRect/>
          </a:stretch>
        </p:blipFill>
        <p:spPr bwMode="auto">
          <a:xfrm>
            <a:off x="936625" y="3443288"/>
            <a:ext cx="7256463" cy="3409950"/>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584246" y="182970"/>
            <a:ext cx="8229600" cy="639763"/>
          </a:xfrm>
        </p:spPr>
        <p:txBody>
          <a:bodyPr/>
          <a:lstStyle/>
          <a:p>
            <a:pPr eaLnBrk="1" hangingPunct="1"/>
            <a:r>
              <a:rPr lang="en-US" sz="4500" dirty="0" smtClean="0"/>
              <a:t>Sediment Control Summary</a:t>
            </a:r>
          </a:p>
        </p:txBody>
      </p:sp>
      <p:graphicFrame>
        <p:nvGraphicFramePr>
          <p:cNvPr id="769280" name="Group 256"/>
          <p:cNvGraphicFramePr>
            <a:graphicFrameLocks noGrp="1"/>
          </p:cNvGraphicFramePr>
          <p:nvPr>
            <p:ph type="tbl" idx="4294967295"/>
          </p:nvPr>
        </p:nvGraphicFramePr>
        <p:xfrm>
          <a:off x="465909" y="1080589"/>
          <a:ext cx="8229600" cy="4572000"/>
        </p:xfrm>
        <a:graphic>
          <a:graphicData uri="http://schemas.openxmlformats.org/drawingml/2006/table">
            <a:tbl>
              <a:tblPr/>
              <a:tblGrid>
                <a:gridCol w="1546225"/>
                <a:gridCol w="1885950"/>
                <a:gridCol w="1404938"/>
                <a:gridCol w="1906587"/>
                <a:gridCol w="1485900"/>
              </a:tblGrid>
              <a:tr h="390525">
                <a:tc>
                  <a:txBody>
                    <a:bodyPr/>
                    <a:lstStyle/>
                    <a:p>
                      <a:pPr marL="342900" marR="0" lvl="0" indent="-342900" algn="ctr" defTabSz="914400" rtl="0" eaLnBrk="1" fontAlgn="t"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ahoma" charset="0"/>
                          <a:cs typeface="Tahoma" charset="0"/>
                        </a:rPr>
                        <a:t>BMP</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ahoma" charset="0"/>
                          <a:cs typeface="Tahoma" charset="0"/>
                        </a:rPr>
                        <a:t>Application</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ahoma" charset="0"/>
                          <a:cs typeface="Tahoma" charset="0"/>
                        </a:rPr>
                        <a:t>Flow Type</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ahoma" charset="0"/>
                          <a:cs typeface="Tahoma" charset="0"/>
                        </a:rPr>
                        <a:t>Cost</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t"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ahoma" charset="0"/>
                          <a:cs typeface="Tahoma" charset="0"/>
                        </a:rPr>
                        <a:t>Longevity</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Silt Fence</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Perimeter Protection</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Sheet flow</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$3.50 - $9/foot</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12-36 mo</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Reinforced S.F.</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Sediment Trap</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Shallow conc.</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high end of SF</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12-36 mo</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Fiber Roll</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Perimeter, inlet</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Sheet flow</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$1/foot (plus installation)</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12-36 mo</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Sed. Basin</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Online/offline</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Concentrated</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$2000/drainage acre</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Indefinite</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Inlet Filter</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Inlet Protection</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Concentrated</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$200/inlet</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12-24 mo</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Rock Entrance</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Tracking Controls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N/a</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$1200-$4800</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1-2 rain events</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Rumble Plate</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Tracking Controls</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N/a</a:t>
                      </a:r>
                      <a:endParaRPr kumimoji="0" lang="en-US" sz="1200" b="0"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ahoma" charset="0"/>
                          <a:cs typeface="Tahoma" charset="0"/>
                        </a:rPr>
                        <a:t>$1200-$4800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Tahoma" charset="0"/>
                          <a:cs typeface="Tahoma" charset="0"/>
                        </a:rPr>
                        <a:t>Indefinite</a:t>
                      </a:r>
                      <a:endParaRPr kumimoji="0" lang="en-US" sz="1200" b="0" i="0" u="none" strike="noStrike" cap="none" normalizeH="0" baseline="0" dirty="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9" name="Footer Placeholder 4"/>
          <p:cNvSpPr txBox="1">
            <a:spLocks noGrp="1"/>
          </p:cNvSpPr>
          <p:nvPr/>
        </p:nvSpPr>
        <p:spPr>
          <a:xfrm>
            <a:off x="1863725" y="6532563"/>
            <a:ext cx="2895600" cy="325437"/>
          </a:xfrm>
          <a:prstGeom prst="rect">
            <a:avLst/>
          </a:prstGeom>
          <a:noFill/>
        </p:spPr>
        <p:txBody>
          <a:bodyPr lIns="0" tIns="0" rIns="0" bIns="0" anchor="b"/>
          <a:lstStyle/>
          <a:p>
            <a:pPr>
              <a:defRPr/>
            </a:pPr>
            <a:r>
              <a:rPr lang="en-US" sz="1200">
                <a:solidFill>
                  <a:schemeClr val="tx2">
                    <a:shade val="90000"/>
                  </a:schemeClr>
                </a:solidFill>
              </a:rPr>
              <a:t>		   </a:t>
            </a:r>
            <a:fld id="{A0A7DB90-F05E-461D-9EFD-FFE9962EFB85}" type="slidenum">
              <a:rPr lang="en-US" sz="1200">
                <a:solidFill>
                  <a:schemeClr val="tx2">
                    <a:shade val="90000"/>
                  </a:schemeClr>
                </a:solidFill>
              </a:rPr>
              <a:pPr>
                <a:defRPr/>
              </a:pPr>
              <a:t>44</a:t>
            </a:fld>
            <a:endParaRPr lang="en-US" sz="1200">
              <a:solidFill>
                <a:schemeClr val="tx2">
                  <a:shade val="90000"/>
                </a:schemeClr>
              </a:solidFill>
            </a:endParaRP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427492" y="124506"/>
            <a:ext cx="8229600" cy="900112"/>
          </a:xfrm>
        </p:spPr>
        <p:txBody>
          <a:bodyPr/>
          <a:lstStyle/>
          <a:p>
            <a:pPr eaLnBrk="1" hangingPunct="1"/>
            <a:r>
              <a:rPr lang="en-US" sz="4500" dirty="0" smtClean="0"/>
              <a:t>Material Storage</a:t>
            </a:r>
          </a:p>
        </p:txBody>
      </p:sp>
      <p:sp>
        <p:nvSpPr>
          <p:cNvPr id="50179" name="Rectangle 3"/>
          <p:cNvSpPr>
            <a:spLocks noGrp="1" noChangeArrowheads="1"/>
          </p:cNvSpPr>
          <p:nvPr>
            <p:ph idx="4294967295"/>
          </p:nvPr>
        </p:nvSpPr>
        <p:spPr>
          <a:xfrm>
            <a:off x="643981" y="1083038"/>
            <a:ext cx="8229600" cy="4572000"/>
          </a:xfrm>
        </p:spPr>
        <p:txBody>
          <a:bodyPr/>
          <a:lstStyle/>
          <a:p>
            <a:pPr eaLnBrk="1" hangingPunct="1"/>
            <a:r>
              <a:rPr lang="en-US" sz="2400" dirty="0" smtClean="0"/>
              <a:t>Cover and contain</a:t>
            </a:r>
          </a:p>
          <a:p>
            <a:pPr eaLnBrk="1" hangingPunct="1"/>
            <a:r>
              <a:rPr lang="en-US" sz="2400" dirty="0" smtClean="0"/>
              <a:t>Keeps site clean / good housekeeping</a:t>
            </a:r>
          </a:p>
          <a:p>
            <a:pPr eaLnBrk="1" hangingPunct="1"/>
            <a:r>
              <a:rPr lang="en-US" sz="2400" dirty="0" smtClean="0"/>
              <a:t>Avoids potential sampling for non-visible pollutants</a:t>
            </a:r>
          </a:p>
        </p:txBody>
      </p:sp>
      <p:sp>
        <p:nvSpPr>
          <p:cNvPr id="6" name="Footer Placeholder 4"/>
          <p:cNvSpPr txBox="1">
            <a:spLocks noGrp="1"/>
          </p:cNvSpPr>
          <p:nvPr/>
        </p:nvSpPr>
        <p:spPr>
          <a:xfrm>
            <a:off x="2667000" y="6356350"/>
            <a:ext cx="3352800" cy="365125"/>
          </a:xfrm>
          <a:prstGeom prst="rect">
            <a:avLst/>
          </a:prstGeom>
          <a:noFill/>
        </p:spPr>
        <p:txBody>
          <a:bodyPr lIns="0" tIns="0" rIns="0" bIns="0" anchor="b"/>
          <a:lstStyle/>
          <a:p>
            <a:pPr>
              <a:defRPr/>
            </a:pPr>
            <a:r>
              <a:rPr lang="en-US" sz="1200">
                <a:solidFill>
                  <a:schemeClr val="tx2">
                    <a:shade val="90000"/>
                  </a:schemeClr>
                </a:solidFill>
              </a:rPr>
              <a:t>		   </a:t>
            </a:r>
            <a:fld id="{5B289D1B-6AAA-4DC8-AD13-E9D5686E39AC}" type="slidenum">
              <a:rPr lang="en-US" sz="1200">
                <a:solidFill>
                  <a:schemeClr val="tx2">
                    <a:shade val="90000"/>
                  </a:schemeClr>
                </a:solidFill>
              </a:rPr>
              <a:pPr>
                <a:defRPr/>
              </a:pPr>
              <a:t>45</a:t>
            </a:fld>
            <a:endParaRPr lang="en-US" sz="1200">
              <a:solidFill>
                <a:schemeClr val="tx2">
                  <a:shade val="90000"/>
                </a:schemeClr>
              </a:solidFill>
            </a:endParaRPr>
          </a:p>
        </p:txBody>
      </p:sp>
      <p:sp>
        <p:nvSpPr>
          <p:cNvPr id="50181" name="Rectangle 5"/>
          <p:cNvSpPr>
            <a:spLocks noChangeArrowheads="1"/>
          </p:cNvSpPr>
          <p:nvPr/>
        </p:nvSpPr>
        <p:spPr bwMode="auto">
          <a:xfrm>
            <a:off x="0" y="6180138"/>
            <a:ext cx="9144000" cy="677862"/>
          </a:xfrm>
          <a:prstGeom prst="rect">
            <a:avLst/>
          </a:prstGeom>
          <a:solidFill>
            <a:schemeClr val="bg1"/>
          </a:solidFill>
          <a:ln w="9525">
            <a:noFill/>
            <a:miter lim="800000"/>
            <a:headEnd/>
            <a:tailEnd/>
          </a:ln>
        </p:spPr>
        <p:txBody>
          <a:bodyPr wrap="none" anchor="ctr"/>
          <a:lstStyle/>
          <a:p>
            <a:endParaRPr lang="en-US"/>
          </a:p>
        </p:txBody>
      </p:sp>
      <p:pic>
        <p:nvPicPr>
          <p:cNvPr id="50182" name="Picture 4" descr="IMG_1604"/>
          <p:cNvPicPr>
            <a:picLocks noChangeAspect="1" noChangeArrowheads="1"/>
          </p:cNvPicPr>
          <p:nvPr/>
        </p:nvPicPr>
        <p:blipFill>
          <a:blip r:embed="rId2" cstate="email"/>
          <a:srcRect/>
          <a:stretch>
            <a:fillRect/>
          </a:stretch>
        </p:blipFill>
        <p:spPr bwMode="auto">
          <a:xfrm>
            <a:off x="810796" y="2730500"/>
            <a:ext cx="7496175" cy="4127500"/>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540703" y="166460"/>
            <a:ext cx="8229600" cy="900113"/>
          </a:xfrm>
        </p:spPr>
        <p:txBody>
          <a:bodyPr/>
          <a:lstStyle/>
          <a:p>
            <a:pPr eaLnBrk="1" hangingPunct="1"/>
            <a:r>
              <a:rPr lang="en-US" sz="4500" dirty="0" smtClean="0"/>
              <a:t>Waste Management</a:t>
            </a:r>
          </a:p>
        </p:txBody>
      </p:sp>
      <p:sp>
        <p:nvSpPr>
          <p:cNvPr id="51203" name="Rectangle 3"/>
          <p:cNvSpPr>
            <a:spLocks noGrp="1" noChangeArrowheads="1"/>
          </p:cNvSpPr>
          <p:nvPr>
            <p:ph idx="4294967295"/>
          </p:nvPr>
        </p:nvSpPr>
        <p:spPr>
          <a:xfrm>
            <a:off x="543197" y="981393"/>
            <a:ext cx="8229600" cy="4389437"/>
          </a:xfrm>
        </p:spPr>
        <p:txBody>
          <a:bodyPr/>
          <a:lstStyle/>
          <a:p>
            <a:pPr eaLnBrk="1" hangingPunct="1"/>
            <a:r>
              <a:rPr lang="en-US" sz="2400" dirty="0" smtClean="0"/>
              <a:t>Debris discharge from site is a permit violation!</a:t>
            </a:r>
          </a:p>
          <a:p>
            <a:pPr eaLnBrk="1" hangingPunct="1"/>
            <a:r>
              <a:rPr lang="en-US" sz="2400" dirty="0" smtClean="0"/>
              <a:t>Cover trash containers</a:t>
            </a:r>
          </a:p>
          <a:p>
            <a:pPr eaLnBrk="1" hangingPunct="1"/>
            <a:r>
              <a:rPr lang="en-US" sz="2400" dirty="0" smtClean="0"/>
              <a:t>Provide water-tight concrete washouts</a:t>
            </a:r>
          </a:p>
          <a:p>
            <a:pPr eaLnBrk="1" hangingPunct="1"/>
            <a:endParaRPr lang="en-US" sz="2400" dirty="0" smtClean="0"/>
          </a:p>
          <a:p>
            <a:pPr eaLnBrk="1" hangingPunct="1"/>
            <a:endParaRPr lang="en-US" sz="2400" dirty="0" smtClean="0"/>
          </a:p>
        </p:txBody>
      </p:sp>
      <p:sp>
        <p:nvSpPr>
          <p:cNvPr id="5" name="Footer Placeholder 4"/>
          <p:cNvSpPr txBox="1">
            <a:spLocks noGrp="1"/>
          </p:cNvSpPr>
          <p:nvPr/>
        </p:nvSpPr>
        <p:spPr>
          <a:xfrm>
            <a:off x="2667000" y="6356350"/>
            <a:ext cx="3352800" cy="365125"/>
          </a:xfrm>
          <a:prstGeom prst="rect">
            <a:avLst/>
          </a:prstGeom>
          <a:noFill/>
        </p:spPr>
        <p:txBody>
          <a:bodyPr lIns="0" tIns="0" rIns="0" bIns="0" anchor="b"/>
          <a:lstStyle/>
          <a:p>
            <a:pPr>
              <a:defRPr/>
            </a:pPr>
            <a:r>
              <a:rPr lang="en-US" sz="1200">
                <a:solidFill>
                  <a:schemeClr val="tx2">
                    <a:shade val="90000"/>
                  </a:schemeClr>
                </a:solidFill>
              </a:rPr>
              <a:t>		   </a:t>
            </a:r>
            <a:fld id="{A4B66626-B668-4966-B24F-922FCE751B38}" type="slidenum">
              <a:rPr lang="en-US" sz="1200">
                <a:solidFill>
                  <a:schemeClr val="tx2">
                    <a:shade val="90000"/>
                  </a:schemeClr>
                </a:solidFill>
              </a:rPr>
              <a:pPr>
                <a:defRPr/>
              </a:pPr>
              <a:t>46</a:t>
            </a:fld>
            <a:endParaRPr lang="en-US" sz="1200">
              <a:solidFill>
                <a:schemeClr val="tx2">
                  <a:shade val="90000"/>
                </a:schemeClr>
              </a:solidFill>
            </a:endParaRPr>
          </a:p>
        </p:txBody>
      </p:sp>
      <p:pic>
        <p:nvPicPr>
          <p:cNvPr id="51205" name="Picture 6" descr="Tied Trash Can with Lid"/>
          <p:cNvPicPr>
            <a:picLocks noChangeAspect="1" noChangeArrowheads="1"/>
          </p:cNvPicPr>
          <p:nvPr/>
        </p:nvPicPr>
        <p:blipFill>
          <a:blip r:embed="rId2" cstate="email"/>
          <a:srcRect/>
          <a:stretch>
            <a:fillRect/>
          </a:stretch>
        </p:blipFill>
        <p:spPr bwMode="auto">
          <a:xfrm>
            <a:off x="1319213" y="3186113"/>
            <a:ext cx="6477000" cy="3581400"/>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Photos</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t>		   </a:t>
            </a:r>
            <a:fld id="{A1458C2F-B1AC-4030-B5A6-D4ED8BD6362B}" type="slidenum">
              <a:rPr lang="en-US"/>
              <a:pPr/>
              <a:t>48</a:t>
            </a:fld>
            <a:endParaRPr lang="en-US"/>
          </a:p>
        </p:txBody>
      </p:sp>
      <p:sp>
        <p:nvSpPr>
          <p:cNvPr id="812034"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spcBef>
                <a:spcPct val="50000"/>
              </a:spcBef>
            </a:pPr>
            <a:r>
              <a:rPr lang="en-US" sz="3200" b="1" dirty="0" smtClean="0">
                <a:latin typeface="Tahoma" charset="0"/>
              </a:rPr>
              <a:t>Soil Stabilization</a:t>
            </a:r>
            <a:endParaRPr lang="en-US" sz="3200" b="1" dirty="0">
              <a:latin typeface="Tahoma" charset="0"/>
            </a:endParaRPr>
          </a:p>
        </p:txBody>
      </p:sp>
      <p:sp>
        <p:nvSpPr>
          <p:cNvPr id="812035" name="Text Box 3"/>
          <p:cNvSpPr txBox="1">
            <a:spLocks noChangeArrowheads="1"/>
          </p:cNvSpPr>
          <p:nvPr/>
        </p:nvSpPr>
        <p:spPr bwMode="auto">
          <a:xfrm>
            <a:off x="0" y="1066800"/>
            <a:ext cx="9144000" cy="1600438"/>
          </a:xfrm>
          <a:prstGeom prst="rect">
            <a:avLst/>
          </a:prstGeom>
          <a:noFill/>
          <a:ln w="9525">
            <a:noFill/>
            <a:miter lim="800000"/>
            <a:headEnd/>
            <a:tailEnd/>
          </a:ln>
          <a:effectLst/>
        </p:spPr>
        <p:txBody>
          <a:bodyPr wrap="square">
            <a:spAutoFit/>
          </a:bodyPr>
          <a:lstStyle/>
          <a:p>
            <a:pPr>
              <a:spcBef>
                <a:spcPts val="0"/>
              </a:spcBef>
            </a:pPr>
            <a:r>
              <a:rPr lang="en-US" sz="2800" b="1" dirty="0">
                <a:solidFill>
                  <a:srgbClr val="FF3300"/>
                </a:solidFill>
                <a:latin typeface="Tahoma" charset="0"/>
              </a:rPr>
              <a:t>Potential </a:t>
            </a:r>
            <a:r>
              <a:rPr lang="en-US" sz="2800" b="1" dirty="0" smtClean="0">
                <a:solidFill>
                  <a:srgbClr val="FF3300"/>
                </a:solidFill>
                <a:latin typeface="Tahoma" charset="0"/>
              </a:rPr>
              <a:t>Violation: </a:t>
            </a:r>
          </a:p>
          <a:p>
            <a:pPr>
              <a:spcBef>
                <a:spcPts val="0"/>
              </a:spcBef>
            </a:pPr>
            <a:r>
              <a:rPr lang="en-US" sz="2800" dirty="0" smtClean="0">
                <a:latin typeface="Tahoma" charset="0"/>
              </a:rPr>
              <a:t>Inactive area with no erosion control</a:t>
            </a:r>
          </a:p>
          <a:p>
            <a:pPr algn="ctr">
              <a:spcBef>
                <a:spcPct val="50000"/>
              </a:spcBef>
            </a:pPr>
            <a:r>
              <a:rPr lang="en-US" sz="2800" b="1" dirty="0" smtClean="0">
                <a:solidFill>
                  <a:srgbClr val="FF3300"/>
                </a:solidFill>
                <a:latin typeface="Tahoma" charset="0"/>
              </a:rPr>
              <a:t> </a:t>
            </a:r>
            <a:endParaRPr lang="en-US" sz="2800" b="1" dirty="0">
              <a:solidFill>
                <a:srgbClr val="FF3300"/>
              </a:solidFill>
              <a:latin typeface="Tahoma" charset="0"/>
            </a:endParaRPr>
          </a:p>
        </p:txBody>
      </p:sp>
      <p:pic>
        <p:nvPicPr>
          <p:cNvPr id="70657" name="Picture 1" descr="I:\pdata\00000100\10w.g13\@RESOURC\REFERENCE\BMP Images\Site Photos\IMG_3132.JPG"/>
          <p:cNvPicPr>
            <a:picLocks noChangeAspect="1" noChangeArrowheads="1"/>
          </p:cNvPicPr>
          <p:nvPr/>
        </p:nvPicPr>
        <p:blipFill>
          <a:blip r:embed="rId3" cstate="email"/>
          <a:srcRect/>
          <a:stretch>
            <a:fillRect/>
          </a:stretch>
        </p:blipFill>
        <p:spPr bwMode="auto">
          <a:xfrm>
            <a:off x="1440121" y="2198280"/>
            <a:ext cx="6002670" cy="3383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t>		   </a:t>
            </a:r>
            <a:fld id="{8CDAE42C-CAC1-447C-9CB9-AC98C9BB595E}" type="slidenum">
              <a:rPr lang="en-US"/>
              <a:pPr/>
              <a:t>49</a:t>
            </a:fld>
            <a:endParaRPr lang="en-US"/>
          </a:p>
        </p:txBody>
      </p:sp>
      <p:sp>
        <p:nvSpPr>
          <p:cNvPr id="814082"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dirty="0">
                <a:latin typeface="Tahoma" charset="0"/>
              </a:rPr>
              <a:t>Soil Stabilization</a:t>
            </a:r>
          </a:p>
        </p:txBody>
      </p:sp>
      <p:sp>
        <p:nvSpPr>
          <p:cNvPr id="814083" name="Text Box 3"/>
          <p:cNvSpPr txBox="1">
            <a:spLocks noChangeArrowheads="1"/>
          </p:cNvSpPr>
          <p:nvPr/>
        </p:nvSpPr>
        <p:spPr bwMode="auto">
          <a:xfrm>
            <a:off x="0" y="1066800"/>
            <a:ext cx="9144000" cy="1600438"/>
          </a:xfrm>
          <a:prstGeom prst="rect">
            <a:avLst/>
          </a:prstGeom>
          <a:noFill/>
          <a:ln w="9525">
            <a:noFill/>
            <a:miter lim="800000"/>
            <a:headEnd/>
            <a:tailEnd/>
          </a:ln>
          <a:effectLst/>
        </p:spPr>
        <p:txBody>
          <a:bodyPr wrap="square">
            <a:spAutoFit/>
          </a:bodyPr>
          <a:lstStyle/>
          <a:p>
            <a:pPr>
              <a:spcBef>
                <a:spcPts val="0"/>
              </a:spcBef>
            </a:pPr>
            <a:r>
              <a:rPr lang="en-US" sz="2800" b="1" dirty="0">
                <a:solidFill>
                  <a:srgbClr val="009900"/>
                </a:solidFill>
                <a:latin typeface="Tahoma" charset="0"/>
              </a:rPr>
              <a:t>Better </a:t>
            </a:r>
            <a:r>
              <a:rPr lang="en-US" sz="2800" b="1" dirty="0" smtClean="0">
                <a:solidFill>
                  <a:srgbClr val="009900"/>
                </a:solidFill>
                <a:latin typeface="Tahoma" charset="0"/>
              </a:rPr>
              <a:t>Practice: </a:t>
            </a:r>
          </a:p>
          <a:p>
            <a:pPr>
              <a:spcBef>
                <a:spcPts val="0"/>
              </a:spcBef>
            </a:pPr>
            <a:r>
              <a:rPr lang="en-US" sz="2800" dirty="0" smtClean="0">
                <a:latin typeface="Tahoma" charset="0"/>
              </a:rPr>
              <a:t>Inactive area with erosion control BMPs</a:t>
            </a:r>
          </a:p>
          <a:p>
            <a:pPr algn="ctr">
              <a:spcBef>
                <a:spcPct val="50000"/>
              </a:spcBef>
            </a:pPr>
            <a:r>
              <a:rPr lang="en-US" sz="2800" b="1" dirty="0" smtClean="0">
                <a:solidFill>
                  <a:srgbClr val="009900"/>
                </a:solidFill>
                <a:latin typeface="Tahoma" charset="0"/>
              </a:rPr>
              <a:t> </a:t>
            </a:r>
            <a:endParaRPr lang="en-US" sz="2800" b="1" dirty="0">
              <a:solidFill>
                <a:srgbClr val="FF3300"/>
              </a:solidFill>
              <a:latin typeface="Tahoma" charset="0"/>
            </a:endParaRPr>
          </a:p>
        </p:txBody>
      </p:sp>
      <p:pic>
        <p:nvPicPr>
          <p:cNvPr id="68609" name="Picture 1" descr="I:\pdata\00000100\10w.g13\@RESOURC\REFERENCE\BMP Images\Construction\Erosion Control\IMGP3498.JPG"/>
          <p:cNvPicPr>
            <a:picLocks noChangeAspect="1" noChangeArrowheads="1"/>
          </p:cNvPicPr>
          <p:nvPr/>
        </p:nvPicPr>
        <p:blipFill>
          <a:blip r:embed="rId3" cstate="email"/>
          <a:srcRect/>
          <a:stretch>
            <a:fillRect/>
          </a:stretch>
        </p:blipFill>
        <p:spPr bwMode="auto">
          <a:xfrm>
            <a:off x="1793630" y="2028093"/>
            <a:ext cx="5814645" cy="4360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906463" y="688975"/>
            <a:ext cx="8229600" cy="900113"/>
          </a:xfrm>
        </p:spPr>
        <p:txBody>
          <a:bodyPr/>
          <a:lstStyle/>
          <a:p>
            <a:pPr eaLnBrk="1" hangingPunct="1"/>
            <a:r>
              <a:rPr lang="en-US" sz="4500" smtClean="0"/>
              <a:t>Pollutant Effects - Sediment</a:t>
            </a:r>
          </a:p>
        </p:txBody>
      </p:sp>
      <p:sp>
        <p:nvSpPr>
          <p:cNvPr id="132099" name="Rectangle 3"/>
          <p:cNvSpPr>
            <a:spLocks noGrp="1" noChangeArrowheads="1"/>
          </p:cNvSpPr>
          <p:nvPr>
            <p:ph idx="1"/>
          </p:nvPr>
        </p:nvSpPr>
        <p:spPr>
          <a:xfrm>
            <a:off x="438150" y="1751013"/>
            <a:ext cx="8229600" cy="4389437"/>
          </a:xfrm>
        </p:spPr>
        <p:txBody>
          <a:bodyPr/>
          <a:lstStyle/>
          <a:p>
            <a:pPr eaLnBrk="1" hangingPunct="1"/>
            <a:r>
              <a:rPr lang="en-US" smtClean="0"/>
              <a:t>Increased temperature, decreased light to plants and animals in waterbody, pollutant transport</a:t>
            </a:r>
          </a:p>
        </p:txBody>
      </p:sp>
      <p:sp>
        <p:nvSpPr>
          <p:cNvPr id="7" name="Footer Placeholder 4"/>
          <p:cNvSpPr>
            <a:spLocks noGrp="1"/>
          </p:cNvSpPr>
          <p:nvPr>
            <p:ph type="ftr" sz="quarter" idx="11"/>
          </p:nvPr>
        </p:nvSpPr>
        <p:spPr/>
        <p:txBody>
          <a:bodyPr/>
          <a:lstStyle/>
          <a:p>
            <a:pPr>
              <a:defRPr/>
            </a:pPr>
            <a:r>
              <a:rPr lang="en-US"/>
              <a:t>		   </a:t>
            </a:r>
            <a:fld id="{8F177B13-355D-472C-AF04-9002FCB53BC0}" type="slidenum">
              <a:rPr lang="en-US"/>
              <a:pPr>
                <a:defRPr/>
              </a:pPr>
              <a:t>5</a:t>
            </a:fld>
            <a:endParaRPr lang="en-US"/>
          </a:p>
        </p:txBody>
      </p:sp>
      <p:pic>
        <p:nvPicPr>
          <p:cNvPr id="132101" name="Picture 7" descr="npo000027"/>
          <p:cNvPicPr>
            <a:picLocks noChangeAspect="1" noChangeArrowheads="1"/>
          </p:cNvPicPr>
          <p:nvPr/>
        </p:nvPicPr>
        <p:blipFill>
          <a:blip r:embed="rId3" cstate="print"/>
          <a:srcRect/>
          <a:stretch>
            <a:fillRect/>
          </a:stretch>
        </p:blipFill>
        <p:spPr bwMode="auto">
          <a:xfrm>
            <a:off x="856734" y="3371765"/>
            <a:ext cx="4865215" cy="3430036"/>
          </a:xfrm>
          <a:prstGeom prst="rect">
            <a:avLst/>
          </a:prstGeom>
          <a:noFill/>
          <a:ln w="38100" algn="ctr">
            <a:solidFill>
              <a:schemeClr val="tx1"/>
            </a:solidFill>
            <a:miter lim="800000"/>
            <a:headEnd/>
            <a:tailEnd/>
          </a:ln>
        </p:spPr>
      </p:pic>
      <p:pic>
        <p:nvPicPr>
          <p:cNvPr id="132102" name="Picture 5" descr="npo000029"/>
          <p:cNvPicPr>
            <a:picLocks noChangeAspect="1" noChangeArrowheads="1"/>
          </p:cNvPicPr>
          <p:nvPr/>
        </p:nvPicPr>
        <p:blipFill>
          <a:blip r:embed="rId4" cstate="print"/>
          <a:srcRect/>
          <a:stretch>
            <a:fillRect/>
          </a:stretch>
        </p:blipFill>
        <p:spPr bwMode="auto">
          <a:xfrm>
            <a:off x="5376863" y="4767263"/>
            <a:ext cx="2476500" cy="1857375"/>
          </a:xfrm>
          <a:prstGeom prst="rect">
            <a:avLst/>
          </a:prstGeom>
          <a:noFill/>
          <a:ln w="38100" algn="ctr">
            <a:solidFill>
              <a:schemeClr val="tx1"/>
            </a:solidFill>
            <a:miter lim="800000"/>
            <a:headEnd/>
            <a:tailEnd/>
          </a:ln>
        </p:spPr>
      </p:pic>
      <p:pic>
        <p:nvPicPr>
          <p:cNvPr id="132103" name="Picture 9" descr="npo00002b"/>
          <p:cNvPicPr>
            <a:picLocks noChangeAspect="1" noChangeArrowheads="1"/>
          </p:cNvPicPr>
          <p:nvPr/>
        </p:nvPicPr>
        <p:blipFill>
          <a:blip r:embed="rId5" cstate="print"/>
          <a:srcRect/>
          <a:stretch>
            <a:fillRect/>
          </a:stretch>
        </p:blipFill>
        <p:spPr bwMode="auto">
          <a:xfrm>
            <a:off x="5621338" y="2992438"/>
            <a:ext cx="2857500" cy="2000250"/>
          </a:xfrm>
          <a:prstGeom prst="rect">
            <a:avLst/>
          </a:prstGeom>
          <a:noFill/>
          <a:ln w="38100" algn="ctr">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t>		   </a:t>
            </a:r>
            <a:fld id="{321A1FC6-9618-4B74-B37B-1739294C1073}" type="slidenum">
              <a:rPr lang="en-US"/>
              <a:pPr/>
              <a:t>50</a:t>
            </a:fld>
            <a:endParaRPr lang="en-US"/>
          </a:p>
        </p:txBody>
      </p:sp>
      <p:sp>
        <p:nvSpPr>
          <p:cNvPr id="816130"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Slope Stabilization</a:t>
            </a:r>
          </a:p>
        </p:txBody>
      </p:sp>
      <p:sp>
        <p:nvSpPr>
          <p:cNvPr id="816131" name="Text Box 3"/>
          <p:cNvSpPr txBox="1">
            <a:spLocks noChangeArrowheads="1"/>
          </p:cNvSpPr>
          <p:nvPr/>
        </p:nvSpPr>
        <p:spPr bwMode="auto">
          <a:xfrm>
            <a:off x="165463" y="1066800"/>
            <a:ext cx="8978537" cy="954107"/>
          </a:xfrm>
          <a:prstGeom prst="rect">
            <a:avLst/>
          </a:prstGeom>
          <a:noFill/>
          <a:ln w="9525">
            <a:noFill/>
            <a:miter lim="800000"/>
            <a:headEnd/>
            <a:tailEnd/>
          </a:ln>
          <a:effectLst/>
        </p:spPr>
        <p:txBody>
          <a:bodyPr wrap="square">
            <a:spAutoFit/>
          </a:bodyPr>
          <a:lstStyle/>
          <a:p>
            <a:pPr algn="ctr">
              <a:spcBef>
                <a:spcPts val="0"/>
              </a:spcBef>
            </a:pPr>
            <a:r>
              <a:rPr lang="en-US" sz="2800" b="1" dirty="0">
                <a:solidFill>
                  <a:srgbClr val="FF3300"/>
                </a:solidFill>
                <a:latin typeface="Tahoma" charset="0"/>
              </a:rPr>
              <a:t>Potential </a:t>
            </a:r>
            <a:r>
              <a:rPr lang="en-US" sz="2800" b="1" dirty="0" smtClean="0">
                <a:solidFill>
                  <a:srgbClr val="FF3300"/>
                </a:solidFill>
                <a:latin typeface="Tahoma" charset="0"/>
              </a:rPr>
              <a:t>Violation: </a:t>
            </a:r>
          </a:p>
          <a:p>
            <a:pPr algn="ctr">
              <a:spcBef>
                <a:spcPts val="0"/>
              </a:spcBef>
            </a:pPr>
            <a:r>
              <a:rPr lang="en-US" sz="2800" dirty="0" smtClean="0">
                <a:latin typeface="Tahoma" charset="0"/>
              </a:rPr>
              <a:t>Inactive slope with poor stabilization</a:t>
            </a:r>
            <a:endParaRPr lang="en-US" sz="2800" dirty="0">
              <a:latin typeface="Tahoma" charset="0"/>
            </a:endParaRPr>
          </a:p>
        </p:txBody>
      </p:sp>
      <p:pic>
        <p:nvPicPr>
          <p:cNvPr id="66561" name="Picture 1" descr="I:\pdata\00000100\10w.g13\@RESOURC\REFERENCE\BMP Images\Construction\Erosion Control\IMGP3625.JPG"/>
          <p:cNvPicPr>
            <a:picLocks noChangeAspect="1" noChangeArrowheads="1"/>
          </p:cNvPicPr>
          <p:nvPr/>
        </p:nvPicPr>
        <p:blipFill>
          <a:blip r:embed="rId3" cstate="email"/>
          <a:srcRect/>
          <a:stretch>
            <a:fillRect/>
          </a:stretch>
        </p:blipFill>
        <p:spPr bwMode="auto">
          <a:xfrm>
            <a:off x="1418493" y="2145323"/>
            <a:ext cx="6729046" cy="4278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t>		   </a:t>
            </a:r>
            <a:fld id="{CBE00A48-E37F-42D7-ABAE-0CD967562703}" type="slidenum">
              <a:rPr lang="en-US"/>
              <a:pPr/>
              <a:t>51</a:t>
            </a:fld>
            <a:endParaRPr lang="en-US"/>
          </a:p>
        </p:txBody>
      </p:sp>
      <p:sp>
        <p:nvSpPr>
          <p:cNvPr id="818178"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Slope Stabilization</a:t>
            </a:r>
          </a:p>
        </p:txBody>
      </p:sp>
      <p:sp>
        <p:nvSpPr>
          <p:cNvPr id="818179" name="Text Box 3"/>
          <p:cNvSpPr txBox="1">
            <a:spLocks noChangeArrowheads="1"/>
          </p:cNvSpPr>
          <p:nvPr/>
        </p:nvSpPr>
        <p:spPr bwMode="auto">
          <a:xfrm>
            <a:off x="2514600" y="1066800"/>
            <a:ext cx="4191000" cy="519113"/>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009900"/>
                </a:solidFill>
                <a:latin typeface="Tahoma" charset="0"/>
              </a:rPr>
              <a:t>Better Practice</a:t>
            </a:r>
            <a:endParaRPr lang="en-US" sz="2800" b="1" dirty="0">
              <a:solidFill>
                <a:srgbClr val="FF3300"/>
              </a:solidFill>
              <a:latin typeface="Tahoma" charset="0"/>
            </a:endParaRPr>
          </a:p>
        </p:txBody>
      </p:sp>
      <p:sp>
        <p:nvSpPr>
          <p:cNvPr id="818180" name="Text Box 4"/>
          <p:cNvSpPr txBox="1">
            <a:spLocks noChangeArrowheads="1"/>
          </p:cNvSpPr>
          <p:nvPr/>
        </p:nvSpPr>
        <p:spPr bwMode="auto">
          <a:xfrm>
            <a:off x="237309" y="5376046"/>
            <a:ext cx="8305800" cy="519112"/>
          </a:xfrm>
          <a:prstGeom prst="rect">
            <a:avLst/>
          </a:prstGeom>
          <a:noFill/>
          <a:ln w="9525">
            <a:noFill/>
            <a:miter lim="800000"/>
            <a:headEnd/>
            <a:tailEnd/>
          </a:ln>
          <a:effectLst/>
        </p:spPr>
        <p:txBody>
          <a:bodyPr>
            <a:spAutoFit/>
          </a:bodyPr>
          <a:lstStyle/>
          <a:p>
            <a:pPr algn="ctr"/>
            <a:r>
              <a:rPr lang="en-US" sz="2800" dirty="0">
                <a:latin typeface="Tahoma" charset="0"/>
              </a:rPr>
              <a:t>Application of soil stabilization BMPs</a:t>
            </a:r>
          </a:p>
        </p:txBody>
      </p:sp>
      <p:pic>
        <p:nvPicPr>
          <p:cNvPr id="818181" name="Picture 5" descr="IMG_0001"/>
          <p:cNvPicPr>
            <a:picLocks noChangeAspect="1" noChangeArrowheads="1"/>
          </p:cNvPicPr>
          <p:nvPr/>
        </p:nvPicPr>
        <p:blipFill>
          <a:blip r:embed="rId3" cstate="email"/>
          <a:srcRect/>
          <a:stretch>
            <a:fillRect/>
          </a:stretch>
        </p:blipFill>
        <p:spPr bwMode="auto">
          <a:xfrm>
            <a:off x="1149531" y="1622335"/>
            <a:ext cx="6958149" cy="3710712"/>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		   </a:t>
            </a:r>
            <a:fld id="{C0095B28-1388-4BBE-A820-9A0EBA16CB7B}" type="slidenum">
              <a:rPr lang="en-US"/>
              <a:pPr/>
              <a:t>52</a:t>
            </a:fld>
            <a:endParaRPr lang="en-US"/>
          </a:p>
        </p:txBody>
      </p:sp>
      <p:sp>
        <p:nvSpPr>
          <p:cNvPr id="821250"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Site Perimeter</a:t>
            </a:r>
          </a:p>
        </p:txBody>
      </p:sp>
      <p:sp>
        <p:nvSpPr>
          <p:cNvPr id="821251" name="Text Box 3"/>
          <p:cNvSpPr txBox="1">
            <a:spLocks noChangeArrowheads="1"/>
          </p:cNvSpPr>
          <p:nvPr/>
        </p:nvSpPr>
        <p:spPr bwMode="auto">
          <a:xfrm>
            <a:off x="2514600" y="1066800"/>
            <a:ext cx="41910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3300"/>
                </a:solidFill>
                <a:latin typeface="Tahoma" charset="0"/>
              </a:rPr>
              <a:t>Potential Violations</a:t>
            </a:r>
          </a:p>
        </p:txBody>
      </p:sp>
      <p:sp>
        <p:nvSpPr>
          <p:cNvPr id="821252" name="Text Box 4"/>
          <p:cNvSpPr txBox="1">
            <a:spLocks noChangeArrowheads="1"/>
          </p:cNvSpPr>
          <p:nvPr/>
        </p:nvSpPr>
        <p:spPr bwMode="auto">
          <a:xfrm>
            <a:off x="297634" y="4976314"/>
            <a:ext cx="8305800" cy="523220"/>
          </a:xfrm>
          <a:prstGeom prst="rect">
            <a:avLst/>
          </a:prstGeom>
          <a:noFill/>
          <a:ln w="9525">
            <a:noFill/>
            <a:miter lim="800000"/>
            <a:headEnd/>
            <a:tailEnd/>
          </a:ln>
          <a:effectLst/>
        </p:spPr>
        <p:txBody>
          <a:bodyPr>
            <a:spAutoFit/>
          </a:bodyPr>
          <a:lstStyle/>
          <a:p>
            <a:r>
              <a:rPr lang="en-US" sz="2800" dirty="0" smtClean="0">
                <a:latin typeface="Tahoma" charset="0"/>
              </a:rPr>
              <a:t>Damaged </a:t>
            </a:r>
            <a:r>
              <a:rPr lang="en-US" sz="2800" dirty="0">
                <a:latin typeface="Tahoma" charset="0"/>
              </a:rPr>
              <a:t>/ ineffective protection</a:t>
            </a:r>
          </a:p>
        </p:txBody>
      </p:sp>
      <p:pic>
        <p:nvPicPr>
          <p:cNvPr id="821253" name="Picture 5" descr="100_0852"/>
          <p:cNvPicPr>
            <a:picLocks noChangeAspect="1" noChangeArrowheads="1"/>
          </p:cNvPicPr>
          <p:nvPr/>
        </p:nvPicPr>
        <p:blipFill>
          <a:blip r:embed="rId3" cstate="email"/>
          <a:srcRect/>
          <a:stretch>
            <a:fillRect/>
          </a:stretch>
        </p:blipFill>
        <p:spPr bwMode="auto">
          <a:xfrm>
            <a:off x="228600" y="1682913"/>
            <a:ext cx="4129088" cy="3097213"/>
          </a:xfrm>
          <a:prstGeom prst="rect">
            <a:avLst/>
          </a:prstGeom>
          <a:noFill/>
          <a:ln w="50800">
            <a:solidFill>
              <a:schemeClr val="tx1"/>
            </a:solidFill>
            <a:miter lim="800000"/>
            <a:headEnd/>
            <a:tailEnd/>
          </a:ln>
        </p:spPr>
      </p:pic>
      <p:pic>
        <p:nvPicPr>
          <p:cNvPr id="821254" name="Picture 6" descr="IMGP3428"/>
          <p:cNvPicPr>
            <a:picLocks noChangeAspect="1" noChangeArrowheads="1"/>
          </p:cNvPicPr>
          <p:nvPr/>
        </p:nvPicPr>
        <p:blipFill>
          <a:blip r:embed="rId4" cstate="email"/>
          <a:srcRect/>
          <a:stretch>
            <a:fillRect/>
          </a:stretch>
        </p:blipFill>
        <p:spPr bwMode="auto">
          <a:xfrm>
            <a:off x="4489450" y="1695613"/>
            <a:ext cx="4127500" cy="3095625"/>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		   </a:t>
            </a:r>
            <a:fld id="{C7ADFFC5-EC11-4D1A-97D7-109678B4B03A}" type="slidenum">
              <a:rPr lang="en-US"/>
              <a:pPr/>
              <a:t>53</a:t>
            </a:fld>
            <a:endParaRPr lang="en-US"/>
          </a:p>
        </p:txBody>
      </p:sp>
      <p:sp>
        <p:nvSpPr>
          <p:cNvPr id="823298"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Site Perimeter</a:t>
            </a:r>
          </a:p>
        </p:txBody>
      </p:sp>
      <p:sp>
        <p:nvSpPr>
          <p:cNvPr id="823299" name="Text Box 3"/>
          <p:cNvSpPr txBox="1">
            <a:spLocks noChangeArrowheads="1"/>
          </p:cNvSpPr>
          <p:nvPr/>
        </p:nvSpPr>
        <p:spPr bwMode="auto">
          <a:xfrm>
            <a:off x="2971800" y="990600"/>
            <a:ext cx="3200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9900"/>
                </a:solidFill>
                <a:latin typeface="Tahoma" charset="0"/>
              </a:rPr>
              <a:t>Better Practice</a:t>
            </a:r>
          </a:p>
        </p:txBody>
      </p:sp>
      <p:sp>
        <p:nvSpPr>
          <p:cNvPr id="823300" name="Text Box 4"/>
          <p:cNvSpPr txBox="1">
            <a:spLocks noChangeArrowheads="1"/>
          </p:cNvSpPr>
          <p:nvPr/>
        </p:nvSpPr>
        <p:spPr bwMode="auto">
          <a:xfrm>
            <a:off x="473075" y="5310544"/>
            <a:ext cx="8305800" cy="523220"/>
          </a:xfrm>
          <a:prstGeom prst="rect">
            <a:avLst/>
          </a:prstGeom>
          <a:noFill/>
          <a:ln w="9525">
            <a:noFill/>
            <a:miter lim="800000"/>
            <a:headEnd/>
            <a:tailEnd/>
          </a:ln>
          <a:effectLst/>
        </p:spPr>
        <p:txBody>
          <a:bodyPr>
            <a:spAutoFit/>
          </a:bodyPr>
          <a:lstStyle/>
          <a:p>
            <a:pPr algn="ctr"/>
            <a:r>
              <a:rPr lang="en-US" sz="2800" dirty="0">
                <a:latin typeface="Tahoma" charset="0"/>
              </a:rPr>
              <a:t>Proper controls &amp; </a:t>
            </a:r>
            <a:r>
              <a:rPr lang="en-US" sz="2800" dirty="0" smtClean="0">
                <a:latin typeface="Tahoma" charset="0"/>
              </a:rPr>
              <a:t>placement, well-maintained</a:t>
            </a:r>
            <a:endParaRPr lang="en-US" sz="2800" dirty="0">
              <a:latin typeface="Tahoma" charset="0"/>
            </a:endParaRPr>
          </a:p>
        </p:txBody>
      </p:sp>
      <p:pic>
        <p:nvPicPr>
          <p:cNvPr id="823301" name="Picture 5" descr="IMGP3433"/>
          <p:cNvPicPr>
            <a:picLocks noChangeAspect="1" noChangeArrowheads="1"/>
          </p:cNvPicPr>
          <p:nvPr/>
        </p:nvPicPr>
        <p:blipFill>
          <a:blip r:embed="rId3" cstate="email"/>
          <a:srcRect/>
          <a:stretch>
            <a:fillRect/>
          </a:stretch>
        </p:blipFill>
        <p:spPr bwMode="auto">
          <a:xfrm>
            <a:off x="4302035" y="1672045"/>
            <a:ext cx="4841965" cy="3596639"/>
          </a:xfrm>
          <a:prstGeom prst="rect">
            <a:avLst/>
          </a:prstGeom>
          <a:noFill/>
          <a:ln w="50800">
            <a:solidFill>
              <a:schemeClr val="tx1"/>
            </a:solidFill>
            <a:miter lim="800000"/>
            <a:headEnd/>
            <a:tailEnd/>
          </a:ln>
        </p:spPr>
      </p:pic>
      <p:pic>
        <p:nvPicPr>
          <p:cNvPr id="823302" name="Picture 6" descr="IMG_0613"/>
          <p:cNvPicPr>
            <a:picLocks noChangeAspect="1" noChangeArrowheads="1"/>
          </p:cNvPicPr>
          <p:nvPr/>
        </p:nvPicPr>
        <p:blipFill>
          <a:blip r:embed="rId4" cstate="email"/>
          <a:srcRect/>
          <a:stretch>
            <a:fillRect/>
          </a:stretch>
        </p:blipFill>
        <p:spPr bwMode="auto">
          <a:xfrm>
            <a:off x="0" y="1668463"/>
            <a:ext cx="4587875" cy="3589337"/>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		   </a:t>
            </a:r>
            <a:fld id="{EBE0AC27-3EC9-478B-B17C-98C5477C15F4}" type="slidenum">
              <a:rPr lang="en-US"/>
              <a:pPr/>
              <a:t>54</a:t>
            </a:fld>
            <a:endParaRPr lang="en-US"/>
          </a:p>
        </p:txBody>
      </p:sp>
      <p:sp>
        <p:nvSpPr>
          <p:cNvPr id="825346"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Dirt Tracking</a:t>
            </a:r>
          </a:p>
        </p:txBody>
      </p:sp>
      <p:sp>
        <p:nvSpPr>
          <p:cNvPr id="825347" name="Text Box 3"/>
          <p:cNvSpPr txBox="1">
            <a:spLocks noChangeArrowheads="1"/>
          </p:cNvSpPr>
          <p:nvPr/>
        </p:nvSpPr>
        <p:spPr bwMode="auto">
          <a:xfrm>
            <a:off x="2514600" y="990600"/>
            <a:ext cx="41910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3300"/>
                </a:solidFill>
                <a:latin typeface="Tahoma" charset="0"/>
              </a:rPr>
              <a:t>Potential Violations</a:t>
            </a:r>
          </a:p>
        </p:txBody>
      </p:sp>
      <p:sp>
        <p:nvSpPr>
          <p:cNvPr id="825348" name="Text Box 4"/>
          <p:cNvSpPr txBox="1">
            <a:spLocks noChangeArrowheads="1"/>
          </p:cNvSpPr>
          <p:nvPr/>
        </p:nvSpPr>
        <p:spPr bwMode="auto">
          <a:xfrm>
            <a:off x="-191588" y="4934722"/>
            <a:ext cx="6869113" cy="954107"/>
          </a:xfrm>
          <a:prstGeom prst="rect">
            <a:avLst/>
          </a:prstGeom>
          <a:noFill/>
          <a:ln w="9525">
            <a:noFill/>
            <a:miter lim="800000"/>
            <a:headEnd/>
            <a:tailEnd/>
          </a:ln>
          <a:effectLst/>
        </p:spPr>
        <p:txBody>
          <a:bodyPr>
            <a:spAutoFit/>
          </a:bodyPr>
          <a:lstStyle/>
          <a:p>
            <a:r>
              <a:rPr lang="en-US" sz="2800" dirty="0">
                <a:latin typeface="Tahoma" charset="0"/>
              </a:rPr>
              <a:t>Dirt tracked onto </a:t>
            </a:r>
            <a:r>
              <a:rPr lang="en-US" sz="2800" dirty="0" smtClean="0">
                <a:latin typeface="Tahoma" charset="0"/>
              </a:rPr>
              <a:t>streets, </a:t>
            </a:r>
          </a:p>
          <a:p>
            <a:r>
              <a:rPr lang="en-US" sz="2800" dirty="0" smtClean="0">
                <a:latin typeface="Tahoma" charset="0"/>
              </a:rPr>
              <a:t>lack of training</a:t>
            </a:r>
            <a:endParaRPr lang="en-US" sz="2800" dirty="0">
              <a:latin typeface="Tahoma" charset="0"/>
            </a:endParaRPr>
          </a:p>
        </p:txBody>
      </p:sp>
      <p:pic>
        <p:nvPicPr>
          <p:cNvPr id="58369" name="Picture 1" descr="I:\pdata\00000100\10w.g13\@RESOURC\REFERENCE\BMP Images\Temecula Home Builder\Temecula Home Builder 001.jpg"/>
          <p:cNvPicPr>
            <a:picLocks noChangeAspect="1" noChangeArrowheads="1"/>
          </p:cNvPicPr>
          <p:nvPr/>
        </p:nvPicPr>
        <p:blipFill>
          <a:blip r:embed="rId3" cstate="email"/>
          <a:srcRect/>
          <a:stretch>
            <a:fillRect/>
          </a:stretch>
        </p:blipFill>
        <p:spPr bwMode="auto">
          <a:xfrm>
            <a:off x="586153" y="1582615"/>
            <a:ext cx="8229600" cy="42554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t>		   </a:t>
            </a:r>
            <a:fld id="{C26CDAB1-F8E2-4574-8E88-42D4CA8D29FF}" type="slidenum">
              <a:rPr lang="en-US"/>
              <a:pPr/>
              <a:t>55</a:t>
            </a:fld>
            <a:endParaRPr lang="en-US"/>
          </a:p>
        </p:txBody>
      </p:sp>
      <p:sp>
        <p:nvSpPr>
          <p:cNvPr id="827394"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Dirt Tracking</a:t>
            </a:r>
          </a:p>
        </p:txBody>
      </p:sp>
      <p:sp>
        <p:nvSpPr>
          <p:cNvPr id="827395" name="Text Box 3"/>
          <p:cNvSpPr txBox="1">
            <a:spLocks noChangeArrowheads="1"/>
          </p:cNvSpPr>
          <p:nvPr/>
        </p:nvSpPr>
        <p:spPr bwMode="auto">
          <a:xfrm>
            <a:off x="2998788" y="1066800"/>
            <a:ext cx="3200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9900"/>
                </a:solidFill>
                <a:latin typeface="Tahoma" charset="0"/>
              </a:rPr>
              <a:t>Better Practice</a:t>
            </a:r>
          </a:p>
        </p:txBody>
      </p:sp>
      <p:sp>
        <p:nvSpPr>
          <p:cNvPr id="827396" name="Text Box 4"/>
          <p:cNvSpPr txBox="1">
            <a:spLocks noChangeArrowheads="1"/>
          </p:cNvSpPr>
          <p:nvPr/>
        </p:nvSpPr>
        <p:spPr bwMode="auto">
          <a:xfrm>
            <a:off x="533400" y="5029200"/>
            <a:ext cx="8305800" cy="923330"/>
          </a:xfrm>
          <a:prstGeom prst="rect">
            <a:avLst/>
          </a:prstGeom>
          <a:noFill/>
          <a:ln w="9525">
            <a:noFill/>
            <a:miter lim="800000"/>
            <a:headEnd/>
            <a:tailEnd/>
          </a:ln>
          <a:effectLst/>
        </p:spPr>
        <p:txBody>
          <a:bodyPr>
            <a:spAutoFit/>
          </a:bodyPr>
          <a:lstStyle/>
          <a:p>
            <a:pPr algn="ctr">
              <a:buFontTx/>
              <a:buChar char="•"/>
            </a:pPr>
            <a:r>
              <a:rPr lang="en-US" sz="1800" dirty="0">
                <a:latin typeface="Tahoma" charset="0"/>
              </a:rPr>
              <a:t>Stabilized lot &amp; site entrances</a:t>
            </a:r>
          </a:p>
          <a:p>
            <a:pPr algn="ctr">
              <a:buFontTx/>
              <a:buChar char="•"/>
            </a:pPr>
            <a:r>
              <a:rPr lang="en-US" sz="1800" dirty="0">
                <a:latin typeface="Tahoma" charset="0"/>
              </a:rPr>
              <a:t>Gravel &amp; plates free of excessive dirt</a:t>
            </a:r>
          </a:p>
          <a:p>
            <a:pPr algn="ctr">
              <a:buFontTx/>
              <a:buChar char="•"/>
            </a:pPr>
            <a:r>
              <a:rPr lang="en-US" sz="1800" dirty="0">
                <a:latin typeface="Tahoma" charset="0"/>
              </a:rPr>
              <a:t>Do not avoid stabilization measures – use them!</a:t>
            </a:r>
          </a:p>
        </p:txBody>
      </p:sp>
      <p:pic>
        <p:nvPicPr>
          <p:cNvPr id="827397" name="Picture 5" descr="IMG_0616"/>
          <p:cNvPicPr>
            <a:picLocks noChangeAspect="1" noChangeArrowheads="1"/>
          </p:cNvPicPr>
          <p:nvPr/>
        </p:nvPicPr>
        <p:blipFill>
          <a:blip r:embed="rId3" cstate="email"/>
          <a:srcRect/>
          <a:stretch>
            <a:fillRect/>
          </a:stretch>
        </p:blipFill>
        <p:spPr bwMode="auto">
          <a:xfrm>
            <a:off x="1717675" y="1576388"/>
            <a:ext cx="6180138" cy="3476625"/>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t>		   </a:t>
            </a:r>
            <a:fld id="{37736D08-04CF-43D6-BF7D-DD972F0048DA}" type="slidenum">
              <a:rPr lang="en-US"/>
              <a:pPr/>
              <a:t>56</a:t>
            </a:fld>
            <a:endParaRPr lang="en-US"/>
          </a:p>
        </p:txBody>
      </p:sp>
      <p:sp>
        <p:nvSpPr>
          <p:cNvPr id="831490"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Dust Control</a:t>
            </a:r>
          </a:p>
        </p:txBody>
      </p:sp>
      <p:sp>
        <p:nvSpPr>
          <p:cNvPr id="831491" name="Text Box 3"/>
          <p:cNvSpPr txBox="1">
            <a:spLocks noChangeArrowheads="1"/>
          </p:cNvSpPr>
          <p:nvPr/>
        </p:nvSpPr>
        <p:spPr bwMode="auto">
          <a:xfrm>
            <a:off x="2514600" y="1066800"/>
            <a:ext cx="41910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3300"/>
                </a:solidFill>
                <a:latin typeface="Tahoma" charset="0"/>
              </a:rPr>
              <a:t>Potential Violations</a:t>
            </a:r>
          </a:p>
        </p:txBody>
      </p:sp>
      <p:sp>
        <p:nvSpPr>
          <p:cNvPr id="831492" name="Text Box 4"/>
          <p:cNvSpPr txBox="1">
            <a:spLocks noChangeArrowheads="1"/>
          </p:cNvSpPr>
          <p:nvPr/>
        </p:nvSpPr>
        <p:spPr bwMode="auto">
          <a:xfrm>
            <a:off x="228600" y="5410200"/>
            <a:ext cx="8305800" cy="519113"/>
          </a:xfrm>
          <a:prstGeom prst="rect">
            <a:avLst/>
          </a:prstGeom>
          <a:noFill/>
          <a:ln w="9525">
            <a:noFill/>
            <a:miter lim="800000"/>
            <a:headEnd/>
            <a:tailEnd/>
          </a:ln>
          <a:effectLst/>
        </p:spPr>
        <p:txBody>
          <a:bodyPr>
            <a:spAutoFit/>
          </a:bodyPr>
          <a:lstStyle/>
          <a:p>
            <a:pPr algn="ctr">
              <a:buFontTx/>
              <a:buChar char="•"/>
            </a:pPr>
            <a:r>
              <a:rPr lang="en-US" sz="2800">
                <a:latin typeface="Tahoma" charset="0"/>
              </a:rPr>
              <a:t>No dust control</a:t>
            </a:r>
          </a:p>
        </p:txBody>
      </p:sp>
      <p:pic>
        <p:nvPicPr>
          <p:cNvPr id="831495" name="Picture 7" descr="Construction"/>
          <p:cNvPicPr>
            <a:picLocks noChangeAspect="1" noChangeArrowheads="1"/>
          </p:cNvPicPr>
          <p:nvPr/>
        </p:nvPicPr>
        <p:blipFill>
          <a:blip r:embed="rId3" cstate="email"/>
          <a:srcRect/>
          <a:stretch>
            <a:fillRect/>
          </a:stretch>
        </p:blipFill>
        <p:spPr bwMode="auto">
          <a:xfrm>
            <a:off x="1631950" y="1839913"/>
            <a:ext cx="5981700" cy="3465512"/>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		   </a:t>
            </a:r>
            <a:fld id="{88ADFE69-5B32-4538-ADE5-98717C835B96}" type="slidenum">
              <a:rPr lang="en-US"/>
              <a:pPr/>
              <a:t>57</a:t>
            </a:fld>
            <a:endParaRPr lang="en-US"/>
          </a:p>
        </p:txBody>
      </p:sp>
      <p:sp>
        <p:nvSpPr>
          <p:cNvPr id="833538"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Dust Control</a:t>
            </a:r>
          </a:p>
        </p:txBody>
      </p:sp>
      <p:sp>
        <p:nvSpPr>
          <p:cNvPr id="833539" name="Text Box 3"/>
          <p:cNvSpPr txBox="1">
            <a:spLocks noChangeArrowheads="1"/>
          </p:cNvSpPr>
          <p:nvPr/>
        </p:nvSpPr>
        <p:spPr bwMode="auto">
          <a:xfrm>
            <a:off x="2514600" y="1066800"/>
            <a:ext cx="4191000" cy="579438"/>
          </a:xfrm>
          <a:prstGeom prst="rect">
            <a:avLst/>
          </a:prstGeom>
          <a:noFill/>
          <a:ln w="9525">
            <a:noFill/>
            <a:miter lim="800000"/>
            <a:headEnd/>
            <a:tailEnd/>
          </a:ln>
          <a:effectLst/>
        </p:spPr>
        <p:txBody>
          <a:bodyPr>
            <a:spAutoFit/>
          </a:bodyPr>
          <a:lstStyle/>
          <a:p>
            <a:pPr algn="ctr">
              <a:spcBef>
                <a:spcPct val="50000"/>
              </a:spcBef>
            </a:pPr>
            <a:r>
              <a:rPr lang="en-US" sz="3200" b="1">
                <a:solidFill>
                  <a:srgbClr val="009900"/>
                </a:solidFill>
                <a:latin typeface="Tahoma" charset="0"/>
              </a:rPr>
              <a:t>Better Practice</a:t>
            </a:r>
            <a:endParaRPr lang="en-US" sz="3200" b="1">
              <a:solidFill>
                <a:srgbClr val="FF3300"/>
              </a:solidFill>
              <a:latin typeface="Tahoma" charset="0"/>
            </a:endParaRPr>
          </a:p>
        </p:txBody>
      </p:sp>
      <p:pic>
        <p:nvPicPr>
          <p:cNvPr id="833540" name="Picture 4" descr="028"/>
          <p:cNvPicPr>
            <a:picLocks noChangeAspect="1" noChangeArrowheads="1"/>
          </p:cNvPicPr>
          <p:nvPr/>
        </p:nvPicPr>
        <p:blipFill>
          <a:blip r:embed="rId3" cstate="email"/>
          <a:srcRect/>
          <a:stretch>
            <a:fillRect/>
          </a:stretch>
        </p:blipFill>
        <p:spPr bwMode="auto">
          <a:xfrm>
            <a:off x="0" y="1671638"/>
            <a:ext cx="5694363" cy="3198812"/>
          </a:xfrm>
          <a:prstGeom prst="rect">
            <a:avLst/>
          </a:prstGeom>
          <a:noFill/>
          <a:ln w="50800">
            <a:solidFill>
              <a:schemeClr val="tx1"/>
            </a:solidFill>
            <a:miter lim="800000"/>
            <a:headEnd/>
            <a:tailEnd/>
          </a:ln>
        </p:spPr>
      </p:pic>
      <p:pic>
        <p:nvPicPr>
          <p:cNvPr id="833541" name="Picture 5" descr="Edison 11409 014"/>
          <p:cNvPicPr>
            <a:picLocks noChangeAspect="1" noChangeArrowheads="1"/>
          </p:cNvPicPr>
          <p:nvPr/>
        </p:nvPicPr>
        <p:blipFill>
          <a:blip r:embed="rId4" cstate="email"/>
          <a:srcRect/>
          <a:stretch>
            <a:fillRect/>
          </a:stretch>
        </p:blipFill>
        <p:spPr bwMode="auto">
          <a:xfrm>
            <a:off x="3914775" y="4146550"/>
            <a:ext cx="5229225" cy="2411413"/>
          </a:xfrm>
          <a:prstGeom prst="rect">
            <a:avLst/>
          </a:prstGeom>
          <a:noFill/>
          <a:ln w="50800">
            <a:solidFill>
              <a:schemeClr val="tx1"/>
            </a:solidFill>
            <a:miter lim="800000"/>
            <a:headEnd/>
            <a:tailEnd/>
          </a:ln>
        </p:spPr>
      </p:pic>
      <p:sp>
        <p:nvSpPr>
          <p:cNvPr id="833542" name="Text Box 6"/>
          <p:cNvSpPr txBox="1">
            <a:spLocks noChangeArrowheads="1"/>
          </p:cNvSpPr>
          <p:nvPr/>
        </p:nvSpPr>
        <p:spPr bwMode="auto">
          <a:xfrm>
            <a:off x="5900738" y="1801813"/>
            <a:ext cx="3063875" cy="946150"/>
          </a:xfrm>
          <a:prstGeom prst="rect">
            <a:avLst/>
          </a:prstGeom>
          <a:noFill/>
          <a:ln w="9525">
            <a:noFill/>
            <a:miter lim="800000"/>
            <a:headEnd/>
            <a:tailEnd/>
          </a:ln>
          <a:effectLst/>
        </p:spPr>
        <p:txBody>
          <a:bodyPr>
            <a:spAutoFit/>
          </a:bodyPr>
          <a:lstStyle/>
          <a:p>
            <a:pPr>
              <a:buFontTx/>
              <a:buChar char="•"/>
            </a:pPr>
            <a:r>
              <a:rPr lang="en-US" sz="2800">
                <a:latin typeface="Tahoma" charset="0"/>
              </a:rPr>
              <a:t>Use water trucks for dust control</a:t>
            </a:r>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		   </a:t>
            </a:r>
            <a:fld id="{F1796FC6-5932-4047-B81F-DC19BC7BEA3F}" type="slidenum">
              <a:rPr lang="en-US"/>
              <a:pPr/>
              <a:t>58</a:t>
            </a:fld>
            <a:endParaRPr lang="en-US"/>
          </a:p>
        </p:txBody>
      </p:sp>
      <p:sp>
        <p:nvSpPr>
          <p:cNvPr id="835586" name="Rectangle 2"/>
          <p:cNvSpPr>
            <a:spLocks noGrp="1" noChangeArrowheads="1"/>
          </p:cNvSpPr>
          <p:nvPr>
            <p:ph type="title"/>
          </p:nvPr>
        </p:nvSpPr>
        <p:spPr>
          <a:xfrm>
            <a:off x="457200" y="350838"/>
            <a:ext cx="8229600" cy="384175"/>
          </a:xfrm>
        </p:spPr>
        <p:txBody>
          <a:bodyPr/>
          <a:lstStyle/>
          <a:p>
            <a:pPr algn="ctr"/>
            <a:r>
              <a:rPr lang="en-US"/>
              <a:t>Stockpile Management</a:t>
            </a:r>
            <a:endParaRPr lang="en-US">
              <a:solidFill>
                <a:schemeClr val="bg1"/>
              </a:solidFill>
            </a:endParaRPr>
          </a:p>
        </p:txBody>
      </p:sp>
      <p:sp>
        <p:nvSpPr>
          <p:cNvPr id="835587" name="Text Box 3"/>
          <p:cNvSpPr txBox="1">
            <a:spLocks noChangeArrowheads="1"/>
          </p:cNvSpPr>
          <p:nvPr/>
        </p:nvSpPr>
        <p:spPr bwMode="auto">
          <a:xfrm>
            <a:off x="2530475" y="862013"/>
            <a:ext cx="4191000" cy="519112"/>
          </a:xfrm>
          <a:prstGeom prst="rect">
            <a:avLst/>
          </a:prstGeom>
          <a:noFill/>
          <a:ln w="9525">
            <a:noFill/>
            <a:miter lim="800000"/>
            <a:headEnd/>
            <a:tailEnd/>
          </a:ln>
          <a:effectLst/>
        </p:spPr>
        <p:txBody>
          <a:bodyPr>
            <a:spAutoFit/>
          </a:bodyPr>
          <a:lstStyle/>
          <a:p>
            <a:pPr algn="ctr">
              <a:spcBef>
                <a:spcPct val="50000"/>
              </a:spcBef>
            </a:pPr>
            <a:r>
              <a:rPr lang="en-US" sz="2800" b="1">
                <a:solidFill>
                  <a:srgbClr val="FF3300"/>
                </a:solidFill>
                <a:latin typeface="Tahoma" charset="0"/>
              </a:rPr>
              <a:t>Potential Violations</a:t>
            </a:r>
          </a:p>
        </p:txBody>
      </p:sp>
      <p:sp>
        <p:nvSpPr>
          <p:cNvPr id="835588" name="Text Box 4"/>
          <p:cNvSpPr txBox="1">
            <a:spLocks noChangeArrowheads="1"/>
          </p:cNvSpPr>
          <p:nvPr/>
        </p:nvSpPr>
        <p:spPr bwMode="auto">
          <a:xfrm>
            <a:off x="309563" y="5011494"/>
            <a:ext cx="8834437" cy="946150"/>
          </a:xfrm>
          <a:prstGeom prst="rect">
            <a:avLst/>
          </a:prstGeom>
          <a:noFill/>
          <a:ln w="9525">
            <a:noFill/>
            <a:miter lim="800000"/>
            <a:headEnd/>
            <a:tailEnd/>
          </a:ln>
          <a:effectLst/>
        </p:spPr>
        <p:txBody>
          <a:bodyPr>
            <a:spAutoFit/>
          </a:bodyPr>
          <a:lstStyle/>
          <a:p>
            <a:pPr algn="l">
              <a:buFontTx/>
              <a:buChar char="•"/>
            </a:pPr>
            <a:r>
              <a:rPr lang="en-US" sz="2800" dirty="0">
                <a:latin typeface="Tahoma" charset="0"/>
              </a:rPr>
              <a:t>Improper placement</a:t>
            </a:r>
          </a:p>
          <a:p>
            <a:pPr algn="l">
              <a:buFontTx/>
              <a:buChar char="•"/>
            </a:pPr>
            <a:r>
              <a:rPr lang="en-US" sz="2800" dirty="0">
                <a:latin typeface="Tahoma" charset="0"/>
              </a:rPr>
              <a:t>No measures to prevent material discharges</a:t>
            </a:r>
          </a:p>
        </p:txBody>
      </p:sp>
      <p:pic>
        <p:nvPicPr>
          <p:cNvPr id="835589" name="Picture 5" descr="stockpile"/>
          <p:cNvPicPr>
            <a:picLocks noChangeAspect="1" noChangeArrowheads="1"/>
          </p:cNvPicPr>
          <p:nvPr/>
        </p:nvPicPr>
        <p:blipFill>
          <a:blip r:embed="rId3" cstate="email"/>
          <a:srcRect/>
          <a:stretch>
            <a:fillRect/>
          </a:stretch>
        </p:blipFill>
        <p:spPr bwMode="auto">
          <a:xfrm>
            <a:off x="227258" y="1376240"/>
            <a:ext cx="4872037" cy="3660775"/>
          </a:xfrm>
          <a:prstGeom prst="rect">
            <a:avLst/>
          </a:prstGeom>
          <a:noFill/>
          <a:ln w="50800">
            <a:solidFill>
              <a:schemeClr val="tx1"/>
            </a:solidFill>
            <a:miter lim="800000"/>
            <a:headEnd/>
            <a:tailEnd/>
          </a:ln>
        </p:spPr>
      </p:pic>
      <p:pic>
        <p:nvPicPr>
          <p:cNvPr id="50177" name="Picture 1" descr="H:\pdata\10108344\Project Info\QSP Activities\Field Photos\2011\2011-11-02 (PK - Weekly - Pre-Storm)\Pic 487.jpg"/>
          <p:cNvPicPr>
            <a:picLocks noChangeAspect="1" noChangeArrowheads="1"/>
          </p:cNvPicPr>
          <p:nvPr/>
        </p:nvPicPr>
        <p:blipFill>
          <a:blip r:embed="rId4" cstate="email"/>
          <a:srcRect/>
          <a:stretch>
            <a:fillRect/>
          </a:stretch>
        </p:blipFill>
        <p:spPr bwMode="auto">
          <a:xfrm>
            <a:off x="4122055" y="1582615"/>
            <a:ext cx="4834373" cy="3540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		   </a:t>
            </a:r>
            <a:fld id="{76507756-B3C1-4B14-A6F2-CDADD922E4DB}" type="slidenum">
              <a:rPr lang="en-US"/>
              <a:pPr/>
              <a:t>59</a:t>
            </a:fld>
            <a:endParaRPr lang="en-US"/>
          </a:p>
        </p:txBody>
      </p:sp>
      <p:sp>
        <p:nvSpPr>
          <p:cNvPr id="837634" name="Rectangle 2"/>
          <p:cNvSpPr>
            <a:spLocks noGrp="1" noChangeArrowheads="1"/>
          </p:cNvSpPr>
          <p:nvPr>
            <p:ph type="title"/>
          </p:nvPr>
        </p:nvSpPr>
        <p:spPr>
          <a:xfrm>
            <a:off x="685800" y="152400"/>
            <a:ext cx="7772400" cy="1143000"/>
          </a:xfrm>
        </p:spPr>
        <p:txBody>
          <a:bodyPr/>
          <a:lstStyle/>
          <a:p>
            <a:pPr algn="ctr"/>
            <a:r>
              <a:rPr lang="en-US"/>
              <a:t>Stockpile Management</a:t>
            </a:r>
          </a:p>
        </p:txBody>
      </p:sp>
      <p:sp>
        <p:nvSpPr>
          <p:cNvPr id="837635" name="Text Box 3"/>
          <p:cNvSpPr txBox="1">
            <a:spLocks noChangeArrowheads="1"/>
          </p:cNvSpPr>
          <p:nvPr/>
        </p:nvSpPr>
        <p:spPr bwMode="auto">
          <a:xfrm>
            <a:off x="3048000" y="990600"/>
            <a:ext cx="3200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9900"/>
                </a:solidFill>
                <a:latin typeface="Tahoma" charset="0"/>
              </a:rPr>
              <a:t>Better Practice</a:t>
            </a:r>
          </a:p>
        </p:txBody>
      </p:sp>
      <p:sp>
        <p:nvSpPr>
          <p:cNvPr id="837636" name="Text Box 4"/>
          <p:cNvSpPr txBox="1">
            <a:spLocks noChangeArrowheads="1"/>
          </p:cNvSpPr>
          <p:nvPr/>
        </p:nvSpPr>
        <p:spPr bwMode="auto">
          <a:xfrm>
            <a:off x="228600" y="4343400"/>
            <a:ext cx="4067175" cy="1800225"/>
          </a:xfrm>
          <a:prstGeom prst="rect">
            <a:avLst/>
          </a:prstGeom>
          <a:noFill/>
          <a:ln w="9525">
            <a:noFill/>
            <a:miter lim="800000"/>
            <a:headEnd/>
            <a:tailEnd/>
          </a:ln>
          <a:effectLst/>
        </p:spPr>
        <p:txBody>
          <a:bodyPr>
            <a:spAutoFit/>
          </a:bodyPr>
          <a:lstStyle/>
          <a:p>
            <a:pPr>
              <a:buFontTx/>
              <a:buChar char="•"/>
            </a:pPr>
            <a:r>
              <a:rPr lang="en-US" sz="2800">
                <a:latin typeface="Tahoma" charset="0"/>
              </a:rPr>
              <a:t>Provide perimeter protection</a:t>
            </a:r>
          </a:p>
          <a:p>
            <a:pPr>
              <a:buFontTx/>
              <a:buChar char="•"/>
            </a:pPr>
            <a:r>
              <a:rPr lang="en-US" sz="2800">
                <a:latin typeface="Tahoma" charset="0"/>
              </a:rPr>
              <a:t>Cover for long periods or before rain events</a:t>
            </a:r>
          </a:p>
        </p:txBody>
      </p:sp>
      <p:pic>
        <p:nvPicPr>
          <p:cNvPr id="837637" name="Picture 5" descr="IMGP2004"/>
          <p:cNvPicPr>
            <a:picLocks noChangeAspect="1" noChangeArrowheads="1"/>
          </p:cNvPicPr>
          <p:nvPr/>
        </p:nvPicPr>
        <p:blipFill>
          <a:blip r:embed="rId3" cstate="email"/>
          <a:srcRect/>
          <a:stretch>
            <a:fillRect/>
          </a:stretch>
        </p:blipFill>
        <p:spPr bwMode="auto">
          <a:xfrm>
            <a:off x="4383088" y="2878138"/>
            <a:ext cx="4572000" cy="3429000"/>
          </a:xfrm>
          <a:prstGeom prst="rect">
            <a:avLst/>
          </a:prstGeom>
          <a:noFill/>
          <a:ln w="50800">
            <a:solidFill>
              <a:schemeClr val="tx1"/>
            </a:solidFill>
            <a:miter lim="800000"/>
            <a:headEnd/>
            <a:tailEnd/>
          </a:ln>
        </p:spPr>
      </p:pic>
      <p:pic>
        <p:nvPicPr>
          <p:cNvPr id="837638" name="Picture 6" descr="098"/>
          <p:cNvPicPr>
            <a:picLocks noChangeAspect="1" noChangeArrowheads="1"/>
          </p:cNvPicPr>
          <p:nvPr/>
        </p:nvPicPr>
        <p:blipFill>
          <a:blip r:embed="rId4" cstate="email"/>
          <a:srcRect/>
          <a:stretch>
            <a:fillRect/>
          </a:stretch>
        </p:blipFill>
        <p:spPr bwMode="auto">
          <a:xfrm>
            <a:off x="0" y="1574800"/>
            <a:ext cx="4929188" cy="2606675"/>
          </a:xfrm>
          <a:prstGeom prst="rect">
            <a:avLst/>
          </a:prstGeom>
          <a:noFill/>
          <a:ln w="50800">
            <a:solidFill>
              <a:schemeClr val="tx1"/>
            </a:solidFill>
            <a:miter lim="800000"/>
            <a:headEnd/>
            <a:tailEnd/>
          </a:ln>
        </p:spPr>
      </p:pic>
    </p:spTree>
  </p:cSld>
  <p:clrMapOvr>
    <a:masterClrMapping/>
  </p:clrMapOvr>
  <p:transition advClick="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906463" y="688975"/>
            <a:ext cx="8229600" cy="900113"/>
          </a:xfrm>
        </p:spPr>
        <p:txBody>
          <a:bodyPr/>
          <a:lstStyle/>
          <a:p>
            <a:pPr eaLnBrk="1" hangingPunct="1"/>
            <a:r>
              <a:rPr lang="en-US" sz="4500" smtClean="0"/>
              <a:t>Pollutant Effects - Trash</a:t>
            </a:r>
          </a:p>
        </p:txBody>
      </p:sp>
      <p:sp>
        <p:nvSpPr>
          <p:cNvPr id="133123" name="Rectangle 3"/>
          <p:cNvSpPr>
            <a:spLocks noGrp="1" noChangeArrowheads="1"/>
          </p:cNvSpPr>
          <p:nvPr>
            <p:ph idx="1"/>
          </p:nvPr>
        </p:nvSpPr>
        <p:spPr>
          <a:xfrm>
            <a:off x="457200" y="1687513"/>
            <a:ext cx="8229600" cy="4389437"/>
          </a:xfrm>
        </p:spPr>
        <p:txBody>
          <a:bodyPr/>
          <a:lstStyle/>
          <a:p>
            <a:pPr eaLnBrk="1" hangingPunct="1"/>
            <a:r>
              <a:rPr lang="en-US" smtClean="0"/>
              <a:t>Pollutant transport, eyesore</a:t>
            </a:r>
          </a:p>
        </p:txBody>
      </p:sp>
      <p:sp>
        <p:nvSpPr>
          <p:cNvPr id="6" name="Footer Placeholder 4"/>
          <p:cNvSpPr>
            <a:spLocks noGrp="1"/>
          </p:cNvSpPr>
          <p:nvPr>
            <p:ph type="ftr" sz="quarter" idx="11"/>
          </p:nvPr>
        </p:nvSpPr>
        <p:spPr/>
        <p:txBody>
          <a:bodyPr/>
          <a:lstStyle/>
          <a:p>
            <a:pPr>
              <a:defRPr/>
            </a:pPr>
            <a:r>
              <a:rPr lang="en-US"/>
              <a:t>		   </a:t>
            </a:r>
            <a:fld id="{AA7D432A-5ECA-4287-A8F2-DD636F437EF5}" type="slidenum">
              <a:rPr lang="en-US"/>
              <a:pPr>
                <a:defRPr/>
              </a:pPr>
              <a:t>6</a:t>
            </a:fld>
            <a:endParaRPr lang="en-US"/>
          </a:p>
        </p:txBody>
      </p:sp>
      <p:pic>
        <p:nvPicPr>
          <p:cNvPr id="133125" name="Picture 4" descr="npo000031"/>
          <p:cNvPicPr>
            <a:picLocks noChangeAspect="1" noChangeArrowheads="1"/>
          </p:cNvPicPr>
          <p:nvPr/>
        </p:nvPicPr>
        <p:blipFill>
          <a:blip r:embed="rId3" cstate="print"/>
          <a:srcRect/>
          <a:stretch>
            <a:fillRect/>
          </a:stretch>
        </p:blipFill>
        <p:spPr bwMode="auto">
          <a:xfrm>
            <a:off x="0" y="2387600"/>
            <a:ext cx="5943600" cy="4470400"/>
          </a:xfrm>
          <a:prstGeom prst="rect">
            <a:avLst/>
          </a:prstGeom>
          <a:noFill/>
          <a:ln w="38100" algn="ctr">
            <a:solidFill>
              <a:schemeClr val="tx1"/>
            </a:solidFill>
            <a:miter lim="800000"/>
            <a:headEnd/>
            <a:tailEnd/>
          </a:ln>
        </p:spPr>
      </p:pic>
      <p:pic>
        <p:nvPicPr>
          <p:cNvPr id="133126" name="Picture 5" descr="npo000033"/>
          <p:cNvPicPr>
            <a:picLocks noChangeAspect="1" noChangeArrowheads="1"/>
          </p:cNvPicPr>
          <p:nvPr/>
        </p:nvPicPr>
        <p:blipFill>
          <a:blip r:embed="rId4" cstate="print"/>
          <a:srcRect/>
          <a:stretch>
            <a:fillRect/>
          </a:stretch>
        </p:blipFill>
        <p:spPr bwMode="auto">
          <a:xfrm>
            <a:off x="4876800" y="3124200"/>
            <a:ext cx="4267200" cy="2840038"/>
          </a:xfrm>
          <a:prstGeom prst="rect">
            <a:avLst/>
          </a:prstGeom>
          <a:noFill/>
          <a:ln w="38100" algn="ctr">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t>		   </a:t>
            </a:r>
            <a:fld id="{7195870B-4006-4547-A152-9E683D79912A}" type="slidenum">
              <a:rPr lang="en-US"/>
              <a:pPr/>
              <a:t>60</a:t>
            </a:fld>
            <a:endParaRPr lang="en-US"/>
          </a:p>
        </p:txBody>
      </p:sp>
      <p:sp>
        <p:nvSpPr>
          <p:cNvPr id="839682"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Inlet Protection</a:t>
            </a:r>
          </a:p>
        </p:txBody>
      </p:sp>
      <p:sp>
        <p:nvSpPr>
          <p:cNvPr id="839683" name="Text Box 3"/>
          <p:cNvSpPr txBox="1">
            <a:spLocks noChangeArrowheads="1"/>
          </p:cNvSpPr>
          <p:nvPr/>
        </p:nvSpPr>
        <p:spPr bwMode="auto">
          <a:xfrm>
            <a:off x="2514600" y="990600"/>
            <a:ext cx="41910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3300"/>
                </a:solidFill>
                <a:latin typeface="Tahoma" charset="0"/>
              </a:rPr>
              <a:t>Potential Violations</a:t>
            </a:r>
          </a:p>
        </p:txBody>
      </p:sp>
      <p:sp>
        <p:nvSpPr>
          <p:cNvPr id="839684" name="Text Box 4"/>
          <p:cNvSpPr txBox="1">
            <a:spLocks noChangeArrowheads="1"/>
          </p:cNvSpPr>
          <p:nvPr/>
        </p:nvSpPr>
        <p:spPr bwMode="auto">
          <a:xfrm>
            <a:off x="498475" y="5351463"/>
            <a:ext cx="8305800" cy="946150"/>
          </a:xfrm>
          <a:prstGeom prst="rect">
            <a:avLst/>
          </a:prstGeom>
          <a:noFill/>
          <a:ln w="9525">
            <a:noFill/>
            <a:miter lim="800000"/>
            <a:headEnd/>
            <a:tailEnd/>
          </a:ln>
          <a:effectLst/>
        </p:spPr>
        <p:txBody>
          <a:bodyPr>
            <a:spAutoFit/>
          </a:bodyPr>
          <a:lstStyle/>
          <a:p>
            <a:pPr algn="ctr">
              <a:buFontTx/>
              <a:buChar char="•"/>
            </a:pPr>
            <a:r>
              <a:rPr lang="en-US" sz="2800">
                <a:latin typeface="Tahoma" charset="0"/>
              </a:rPr>
              <a:t>Improper installation</a:t>
            </a:r>
          </a:p>
          <a:p>
            <a:pPr algn="ctr">
              <a:buFontTx/>
              <a:buChar char="•"/>
            </a:pPr>
            <a:r>
              <a:rPr lang="en-US" sz="2800">
                <a:latin typeface="Tahoma" charset="0"/>
              </a:rPr>
              <a:t>Lack of maintenance</a:t>
            </a:r>
          </a:p>
        </p:txBody>
      </p:sp>
      <p:pic>
        <p:nvPicPr>
          <p:cNvPr id="46081" name="Picture 1" descr="H:\pdata\10108344\Project Info\QSP Activities\Field Photos\2011\2011-11-02 (PK - Weekly - Pre-Storm)\Pic 546.jpg"/>
          <p:cNvPicPr>
            <a:picLocks noChangeAspect="1" noChangeArrowheads="1"/>
          </p:cNvPicPr>
          <p:nvPr/>
        </p:nvPicPr>
        <p:blipFill>
          <a:blip r:embed="rId3" cstate="email"/>
          <a:srcRect/>
          <a:stretch>
            <a:fillRect/>
          </a:stretch>
        </p:blipFill>
        <p:spPr bwMode="auto">
          <a:xfrm>
            <a:off x="4114800" y="1570893"/>
            <a:ext cx="5029200" cy="3833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6082" name="Picture 2" descr="I:\pdata\00000100\10w.g13\@RESOURC\REFERENCE\BMP Images\91 Photos\IMG_4536.JPG"/>
          <p:cNvPicPr>
            <a:picLocks noChangeAspect="1" noChangeArrowheads="1"/>
          </p:cNvPicPr>
          <p:nvPr/>
        </p:nvPicPr>
        <p:blipFill>
          <a:blip r:embed="rId4" cstate="email"/>
          <a:srcRect/>
          <a:stretch>
            <a:fillRect/>
          </a:stretch>
        </p:blipFill>
        <p:spPr bwMode="auto">
          <a:xfrm>
            <a:off x="-1" y="1539874"/>
            <a:ext cx="5152617" cy="3864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		   </a:t>
            </a:r>
            <a:fld id="{1EB1343B-9619-4DBA-A16D-579B83A37D2A}" type="slidenum">
              <a:rPr lang="en-US"/>
              <a:pPr/>
              <a:t>61</a:t>
            </a:fld>
            <a:endParaRPr lang="en-US"/>
          </a:p>
        </p:txBody>
      </p:sp>
      <p:sp>
        <p:nvSpPr>
          <p:cNvPr id="841730"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Inlet Protection</a:t>
            </a:r>
          </a:p>
        </p:txBody>
      </p:sp>
      <p:sp>
        <p:nvSpPr>
          <p:cNvPr id="841731" name="Text Box 3"/>
          <p:cNvSpPr txBox="1">
            <a:spLocks noChangeArrowheads="1"/>
          </p:cNvSpPr>
          <p:nvPr/>
        </p:nvSpPr>
        <p:spPr bwMode="auto">
          <a:xfrm>
            <a:off x="3048000" y="990600"/>
            <a:ext cx="3200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9900"/>
                </a:solidFill>
                <a:latin typeface="Tahoma" charset="0"/>
              </a:rPr>
              <a:t>Better Practice</a:t>
            </a:r>
          </a:p>
        </p:txBody>
      </p:sp>
      <p:sp>
        <p:nvSpPr>
          <p:cNvPr id="841732" name="Text Box 4"/>
          <p:cNvSpPr txBox="1">
            <a:spLocks noChangeArrowheads="1"/>
          </p:cNvSpPr>
          <p:nvPr/>
        </p:nvSpPr>
        <p:spPr bwMode="auto">
          <a:xfrm>
            <a:off x="381000" y="4781550"/>
            <a:ext cx="8305800" cy="1800225"/>
          </a:xfrm>
          <a:prstGeom prst="rect">
            <a:avLst/>
          </a:prstGeom>
          <a:noFill/>
          <a:ln w="9525">
            <a:noFill/>
            <a:miter lim="800000"/>
            <a:headEnd/>
            <a:tailEnd/>
          </a:ln>
          <a:effectLst/>
        </p:spPr>
        <p:txBody>
          <a:bodyPr>
            <a:spAutoFit/>
          </a:bodyPr>
          <a:lstStyle/>
          <a:p>
            <a:pPr algn="ctr">
              <a:buFontTx/>
              <a:buChar char="•"/>
            </a:pPr>
            <a:r>
              <a:rPr lang="en-US" sz="2800">
                <a:latin typeface="Tahoma" charset="0"/>
              </a:rPr>
              <a:t>Use products properly</a:t>
            </a:r>
          </a:p>
          <a:p>
            <a:pPr algn="ctr">
              <a:buFontTx/>
              <a:buChar char="•"/>
            </a:pPr>
            <a:r>
              <a:rPr lang="en-US" sz="2800">
                <a:latin typeface="Tahoma" charset="0"/>
              </a:rPr>
              <a:t>Actively maintain BMPs</a:t>
            </a:r>
          </a:p>
          <a:p>
            <a:pPr algn="ctr">
              <a:buFontTx/>
              <a:buChar char="•"/>
            </a:pPr>
            <a:r>
              <a:rPr lang="en-US" sz="2800">
                <a:latin typeface="Tahoma" charset="0"/>
              </a:rPr>
              <a:t>Prevent damage to devices</a:t>
            </a:r>
          </a:p>
          <a:p>
            <a:pPr algn="ctr">
              <a:buFontTx/>
              <a:buChar char="•"/>
            </a:pPr>
            <a:r>
              <a:rPr lang="en-US" sz="2800">
                <a:latin typeface="Tahoma" charset="0"/>
              </a:rPr>
              <a:t>Prevent pollutants from entering inlets</a:t>
            </a:r>
          </a:p>
        </p:txBody>
      </p:sp>
      <p:pic>
        <p:nvPicPr>
          <p:cNvPr id="841733" name="Picture 5" descr="IMGP3444"/>
          <p:cNvPicPr>
            <a:picLocks noChangeAspect="1" noChangeArrowheads="1"/>
          </p:cNvPicPr>
          <p:nvPr/>
        </p:nvPicPr>
        <p:blipFill>
          <a:blip r:embed="rId3" cstate="email"/>
          <a:srcRect/>
          <a:stretch>
            <a:fillRect/>
          </a:stretch>
        </p:blipFill>
        <p:spPr bwMode="auto">
          <a:xfrm>
            <a:off x="152400" y="1501775"/>
            <a:ext cx="4343400" cy="3276600"/>
          </a:xfrm>
          <a:prstGeom prst="rect">
            <a:avLst/>
          </a:prstGeom>
          <a:noFill/>
          <a:ln w="50800">
            <a:solidFill>
              <a:schemeClr val="tx1"/>
            </a:solidFill>
            <a:miter lim="800000"/>
            <a:headEnd/>
            <a:tailEnd/>
          </a:ln>
        </p:spPr>
      </p:pic>
      <p:pic>
        <p:nvPicPr>
          <p:cNvPr id="841734" name="Picture 6" descr="IMG_0013"/>
          <p:cNvPicPr>
            <a:picLocks noChangeAspect="1" noChangeArrowheads="1"/>
          </p:cNvPicPr>
          <p:nvPr/>
        </p:nvPicPr>
        <p:blipFill>
          <a:blip r:embed="rId4" cstate="email"/>
          <a:srcRect/>
          <a:stretch>
            <a:fillRect/>
          </a:stretch>
        </p:blipFill>
        <p:spPr bwMode="auto">
          <a:xfrm>
            <a:off x="4579938" y="1509713"/>
            <a:ext cx="4356100" cy="3268662"/>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t>		   </a:t>
            </a:r>
            <a:fld id="{23AE3590-6A3F-4355-AA9D-3002AD4CEF95}" type="slidenum">
              <a:rPr lang="en-US"/>
              <a:pPr/>
              <a:t>62</a:t>
            </a:fld>
            <a:endParaRPr lang="en-US"/>
          </a:p>
        </p:txBody>
      </p:sp>
      <p:sp>
        <p:nvSpPr>
          <p:cNvPr id="845826" name="Rectangle 2"/>
          <p:cNvSpPr>
            <a:spLocks noGrp="1" noChangeArrowheads="1"/>
          </p:cNvSpPr>
          <p:nvPr>
            <p:ph type="title"/>
          </p:nvPr>
        </p:nvSpPr>
        <p:spPr/>
        <p:txBody>
          <a:bodyPr/>
          <a:lstStyle/>
          <a:p>
            <a:r>
              <a:rPr lang="en-US"/>
              <a:t>Poor Silt Fence Application</a:t>
            </a:r>
          </a:p>
        </p:txBody>
      </p:sp>
      <p:pic>
        <p:nvPicPr>
          <p:cNvPr id="845827" name="Picture 3" descr="101309Teh_ButInsp 018"/>
          <p:cNvPicPr>
            <a:picLocks noChangeAspect="1" noChangeArrowheads="1"/>
          </p:cNvPicPr>
          <p:nvPr/>
        </p:nvPicPr>
        <p:blipFill>
          <a:blip r:embed="rId3" cstate="email"/>
          <a:srcRect/>
          <a:stretch>
            <a:fillRect/>
          </a:stretch>
        </p:blipFill>
        <p:spPr bwMode="auto">
          <a:xfrm>
            <a:off x="4760913" y="3390900"/>
            <a:ext cx="4089400" cy="3067050"/>
          </a:xfrm>
          <a:prstGeom prst="rect">
            <a:avLst/>
          </a:prstGeom>
          <a:noFill/>
          <a:ln w="50800">
            <a:solidFill>
              <a:schemeClr val="tx1"/>
            </a:solidFill>
            <a:miter lim="800000"/>
            <a:headEnd/>
            <a:tailEnd/>
          </a:ln>
        </p:spPr>
      </p:pic>
      <p:pic>
        <p:nvPicPr>
          <p:cNvPr id="845829" name="Picture 5" descr="101309Teh_ButInsp 012"/>
          <p:cNvPicPr>
            <a:picLocks noChangeAspect="1" noChangeArrowheads="1"/>
          </p:cNvPicPr>
          <p:nvPr/>
        </p:nvPicPr>
        <p:blipFill>
          <a:blip r:embed="rId4" cstate="email"/>
          <a:srcRect/>
          <a:stretch>
            <a:fillRect/>
          </a:stretch>
        </p:blipFill>
        <p:spPr bwMode="auto">
          <a:xfrm>
            <a:off x="228600" y="1295400"/>
            <a:ext cx="4038600" cy="3028950"/>
          </a:xfrm>
          <a:prstGeom prst="rect">
            <a:avLst/>
          </a:prstGeom>
          <a:noFill/>
          <a:ln w="50800">
            <a:solidFill>
              <a:schemeClr val="tx1"/>
            </a:solidFill>
            <a:miter lim="800000"/>
            <a:headEnd/>
            <a:tailEnd/>
          </a:ln>
        </p:spPr>
      </p:pic>
      <p:pic>
        <p:nvPicPr>
          <p:cNvPr id="41985" name="Picture 1" descr="I:\pdata\00000100\10w.g13\@RESOURC\REFERENCE\BMP Images\91 Photos\IMG_4508.JPG"/>
          <p:cNvPicPr>
            <a:picLocks noChangeAspect="1" noChangeArrowheads="1"/>
          </p:cNvPicPr>
          <p:nvPr/>
        </p:nvPicPr>
        <p:blipFill>
          <a:blip r:embed="rId5" cstate="email"/>
          <a:srcRect/>
          <a:stretch>
            <a:fillRect/>
          </a:stretch>
        </p:blipFill>
        <p:spPr bwMode="auto">
          <a:xfrm>
            <a:off x="3674330" y="918552"/>
            <a:ext cx="3901440" cy="2926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		   </a:t>
            </a:r>
            <a:fld id="{9693C48D-99C1-43B7-94CD-FA6EBB450135}" type="slidenum">
              <a:rPr lang="en-US"/>
              <a:pPr/>
              <a:t>63</a:t>
            </a:fld>
            <a:endParaRPr lang="en-US"/>
          </a:p>
        </p:txBody>
      </p:sp>
      <p:sp>
        <p:nvSpPr>
          <p:cNvPr id="843778"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Silt Fence</a:t>
            </a:r>
          </a:p>
        </p:txBody>
      </p:sp>
      <p:sp>
        <p:nvSpPr>
          <p:cNvPr id="843779" name="Text Box 3"/>
          <p:cNvSpPr txBox="1">
            <a:spLocks noChangeArrowheads="1"/>
          </p:cNvSpPr>
          <p:nvPr/>
        </p:nvSpPr>
        <p:spPr bwMode="auto">
          <a:xfrm>
            <a:off x="2514600" y="1066800"/>
            <a:ext cx="41910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3300"/>
                </a:solidFill>
                <a:latin typeface="Tahoma" charset="0"/>
              </a:rPr>
              <a:t>Potential Violations</a:t>
            </a:r>
          </a:p>
        </p:txBody>
      </p:sp>
      <p:sp>
        <p:nvSpPr>
          <p:cNvPr id="843780" name="Text Box 4"/>
          <p:cNvSpPr txBox="1">
            <a:spLocks noChangeArrowheads="1"/>
          </p:cNvSpPr>
          <p:nvPr/>
        </p:nvSpPr>
        <p:spPr bwMode="auto">
          <a:xfrm>
            <a:off x="228600" y="5410200"/>
            <a:ext cx="8305800" cy="946150"/>
          </a:xfrm>
          <a:prstGeom prst="rect">
            <a:avLst/>
          </a:prstGeom>
          <a:noFill/>
          <a:ln w="9525">
            <a:noFill/>
            <a:miter lim="800000"/>
            <a:headEnd/>
            <a:tailEnd/>
          </a:ln>
          <a:effectLst/>
        </p:spPr>
        <p:txBody>
          <a:bodyPr>
            <a:spAutoFit/>
          </a:bodyPr>
          <a:lstStyle/>
          <a:p>
            <a:pPr algn="ctr">
              <a:buFontTx/>
              <a:buChar char="•"/>
            </a:pPr>
            <a:r>
              <a:rPr lang="en-US" sz="2800">
                <a:latin typeface="Tahoma" charset="0"/>
              </a:rPr>
              <a:t>Poor installation</a:t>
            </a:r>
          </a:p>
          <a:p>
            <a:pPr algn="ctr">
              <a:buFontTx/>
              <a:buChar char="•"/>
            </a:pPr>
            <a:r>
              <a:rPr lang="en-US" sz="2800">
                <a:latin typeface="Tahoma" charset="0"/>
              </a:rPr>
              <a:t>Lack of maintenance</a:t>
            </a:r>
          </a:p>
        </p:txBody>
      </p:sp>
      <p:pic>
        <p:nvPicPr>
          <p:cNvPr id="843781" name="Picture 5" descr="IMGP3424"/>
          <p:cNvPicPr>
            <a:picLocks noChangeAspect="1" noChangeArrowheads="1"/>
          </p:cNvPicPr>
          <p:nvPr/>
        </p:nvPicPr>
        <p:blipFill>
          <a:blip r:embed="rId3" cstate="email"/>
          <a:srcRect/>
          <a:stretch>
            <a:fillRect/>
          </a:stretch>
        </p:blipFill>
        <p:spPr bwMode="auto">
          <a:xfrm>
            <a:off x="174625" y="1593850"/>
            <a:ext cx="4168775" cy="3127375"/>
          </a:xfrm>
          <a:prstGeom prst="rect">
            <a:avLst/>
          </a:prstGeom>
          <a:noFill/>
          <a:ln w="50800">
            <a:solidFill>
              <a:schemeClr val="tx1"/>
            </a:solidFill>
            <a:miter lim="800000"/>
            <a:headEnd/>
            <a:tailEnd/>
          </a:ln>
        </p:spPr>
      </p:pic>
      <p:pic>
        <p:nvPicPr>
          <p:cNvPr id="843782" name="Picture 6" descr="Dave 2-9-2007 097"/>
          <p:cNvPicPr>
            <a:picLocks noChangeAspect="1" noChangeArrowheads="1"/>
          </p:cNvPicPr>
          <p:nvPr/>
        </p:nvPicPr>
        <p:blipFill>
          <a:blip r:embed="rId4" cstate="email"/>
          <a:srcRect/>
          <a:stretch>
            <a:fillRect/>
          </a:stretch>
        </p:blipFill>
        <p:spPr bwMode="auto">
          <a:xfrm>
            <a:off x="4406900" y="1585913"/>
            <a:ext cx="4502150" cy="3136900"/>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		   </a:t>
            </a:r>
            <a:fld id="{4CA49778-AD31-47F8-B803-53F9CFF4DC58}" type="slidenum">
              <a:rPr lang="en-US"/>
              <a:pPr/>
              <a:t>64</a:t>
            </a:fld>
            <a:endParaRPr lang="en-US"/>
          </a:p>
        </p:txBody>
      </p:sp>
      <p:sp>
        <p:nvSpPr>
          <p:cNvPr id="847874"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Silt Fence</a:t>
            </a:r>
          </a:p>
        </p:txBody>
      </p:sp>
      <p:sp>
        <p:nvSpPr>
          <p:cNvPr id="847875" name="Text Box 3"/>
          <p:cNvSpPr txBox="1">
            <a:spLocks noChangeArrowheads="1"/>
          </p:cNvSpPr>
          <p:nvPr/>
        </p:nvSpPr>
        <p:spPr bwMode="auto">
          <a:xfrm>
            <a:off x="2971800" y="990600"/>
            <a:ext cx="3200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9900"/>
                </a:solidFill>
                <a:latin typeface="Tahoma" charset="0"/>
              </a:rPr>
              <a:t>Better Practice</a:t>
            </a:r>
          </a:p>
        </p:txBody>
      </p:sp>
      <p:sp>
        <p:nvSpPr>
          <p:cNvPr id="847876" name="Text Box 4"/>
          <p:cNvSpPr txBox="1">
            <a:spLocks noChangeArrowheads="1"/>
          </p:cNvSpPr>
          <p:nvPr/>
        </p:nvSpPr>
        <p:spPr bwMode="auto">
          <a:xfrm>
            <a:off x="4648200" y="4953000"/>
            <a:ext cx="4267200" cy="946150"/>
          </a:xfrm>
          <a:prstGeom prst="rect">
            <a:avLst/>
          </a:prstGeom>
          <a:noFill/>
          <a:ln w="9525">
            <a:noFill/>
            <a:miter lim="800000"/>
            <a:headEnd/>
            <a:tailEnd/>
          </a:ln>
          <a:effectLst/>
        </p:spPr>
        <p:txBody>
          <a:bodyPr>
            <a:spAutoFit/>
          </a:bodyPr>
          <a:lstStyle/>
          <a:p>
            <a:pPr algn="ctr">
              <a:buFontTx/>
              <a:buChar char="•"/>
            </a:pPr>
            <a:r>
              <a:rPr lang="en-US" sz="2800">
                <a:latin typeface="Tahoma" charset="0"/>
              </a:rPr>
              <a:t>Proper installation</a:t>
            </a:r>
          </a:p>
          <a:p>
            <a:pPr algn="ctr">
              <a:buFontTx/>
              <a:buChar char="•"/>
            </a:pPr>
            <a:r>
              <a:rPr lang="en-US" sz="2800">
                <a:latin typeface="Tahoma" charset="0"/>
              </a:rPr>
              <a:t>Maintained</a:t>
            </a:r>
          </a:p>
        </p:txBody>
      </p:sp>
      <p:pic>
        <p:nvPicPr>
          <p:cNvPr id="847877" name="Picture 5" descr="IMG_0612"/>
          <p:cNvPicPr>
            <a:picLocks noChangeAspect="1" noChangeArrowheads="1"/>
          </p:cNvPicPr>
          <p:nvPr/>
        </p:nvPicPr>
        <p:blipFill>
          <a:blip r:embed="rId3" cstate="email"/>
          <a:srcRect/>
          <a:stretch>
            <a:fillRect/>
          </a:stretch>
        </p:blipFill>
        <p:spPr bwMode="auto">
          <a:xfrm>
            <a:off x="3779838" y="1709738"/>
            <a:ext cx="5187950" cy="2917825"/>
          </a:xfrm>
          <a:prstGeom prst="rect">
            <a:avLst/>
          </a:prstGeom>
          <a:noFill/>
          <a:ln w="50800">
            <a:solidFill>
              <a:schemeClr val="tx1"/>
            </a:solidFill>
            <a:miter lim="800000"/>
            <a:headEnd/>
            <a:tailEnd/>
          </a:ln>
        </p:spPr>
      </p:pic>
      <p:pic>
        <p:nvPicPr>
          <p:cNvPr id="847878" name="Picture 6" descr="2"/>
          <p:cNvPicPr>
            <a:picLocks noChangeAspect="1" noChangeArrowheads="1"/>
          </p:cNvPicPr>
          <p:nvPr/>
        </p:nvPicPr>
        <p:blipFill>
          <a:blip r:embed="rId4" cstate="email"/>
          <a:srcRect/>
          <a:stretch>
            <a:fillRect/>
          </a:stretch>
        </p:blipFill>
        <p:spPr bwMode="auto">
          <a:xfrm>
            <a:off x="358775" y="2978150"/>
            <a:ext cx="4151313" cy="3113088"/>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		   </a:t>
            </a:r>
            <a:fld id="{C84F70F3-C565-47EE-98EC-5019E1FE110B}" type="slidenum">
              <a:rPr lang="en-US"/>
              <a:pPr/>
              <a:t>65</a:t>
            </a:fld>
            <a:endParaRPr lang="en-US"/>
          </a:p>
        </p:txBody>
      </p:sp>
      <p:sp>
        <p:nvSpPr>
          <p:cNvPr id="849922"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r>
              <a:rPr lang="en-US" sz="3200" b="1">
                <a:latin typeface="Tahoma" charset="0"/>
              </a:rPr>
              <a:t>Streets and Sidewalks</a:t>
            </a:r>
          </a:p>
        </p:txBody>
      </p:sp>
      <p:sp>
        <p:nvSpPr>
          <p:cNvPr id="849923" name="Text Box 3"/>
          <p:cNvSpPr txBox="1">
            <a:spLocks noChangeArrowheads="1"/>
          </p:cNvSpPr>
          <p:nvPr/>
        </p:nvSpPr>
        <p:spPr bwMode="auto">
          <a:xfrm>
            <a:off x="304800" y="5100638"/>
            <a:ext cx="8610600" cy="1373187"/>
          </a:xfrm>
          <a:prstGeom prst="rect">
            <a:avLst/>
          </a:prstGeom>
          <a:noFill/>
          <a:ln w="9525">
            <a:noFill/>
            <a:miter lim="800000"/>
            <a:headEnd/>
            <a:tailEnd/>
          </a:ln>
          <a:effectLst/>
        </p:spPr>
        <p:txBody>
          <a:bodyPr>
            <a:spAutoFit/>
          </a:bodyPr>
          <a:lstStyle/>
          <a:p>
            <a:pPr>
              <a:buFontTx/>
              <a:buChar char="•"/>
            </a:pPr>
            <a:r>
              <a:rPr lang="en-US" sz="2800">
                <a:latin typeface="Tahoma" charset="0"/>
              </a:rPr>
              <a:t>Clean regularly – dry sweep or vacuum</a:t>
            </a:r>
          </a:p>
          <a:p>
            <a:pPr>
              <a:buFontTx/>
              <a:buChar char="•"/>
            </a:pPr>
            <a:r>
              <a:rPr lang="en-US" sz="2800">
                <a:latin typeface="Tahoma" charset="0"/>
              </a:rPr>
              <a:t>No water unless runoff directed away from drain inlets to pervious areas</a:t>
            </a:r>
          </a:p>
        </p:txBody>
      </p:sp>
      <p:sp>
        <p:nvSpPr>
          <p:cNvPr id="849924" name="Text Box 4"/>
          <p:cNvSpPr txBox="1">
            <a:spLocks noChangeArrowheads="1"/>
          </p:cNvSpPr>
          <p:nvPr/>
        </p:nvSpPr>
        <p:spPr bwMode="auto">
          <a:xfrm>
            <a:off x="2209800" y="1143000"/>
            <a:ext cx="41910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3300"/>
                </a:solidFill>
                <a:latin typeface="Tahoma" charset="0"/>
              </a:rPr>
              <a:t>Potential Violation</a:t>
            </a:r>
          </a:p>
        </p:txBody>
      </p:sp>
      <p:pic>
        <p:nvPicPr>
          <p:cNvPr id="849925" name="Picture 5" descr="DSC_0042"/>
          <p:cNvPicPr>
            <a:picLocks noChangeAspect="1" noChangeArrowheads="1"/>
          </p:cNvPicPr>
          <p:nvPr/>
        </p:nvPicPr>
        <p:blipFill>
          <a:blip r:embed="rId3" cstate="email"/>
          <a:srcRect/>
          <a:stretch>
            <a:fillRect/>
          </a:stretch>
        </p:blipFill>
        <p:spPr bwMode="auto">
          <a:xfrm>
            <a:off x="166688" y="1978025"/>
            <a:ext cx="4135437" cy="2768600"/>
          </a:xfrm>
          <a:prstGeom prst="rect">
            <a:avLst/>
          </a:prstGeom>
          <a:noFill/>
          <a:ln w="50800">
            <a:solidFill>
              <a:schemeClr val="tx1"/>
            </a:solidFill>
            <a:miter lim="800000"/>
            <a:headEnd/>
            <a:tailEnd/>
          </a:ln>
        </p:spPr>
      </p:pic>
      <p:pic>
        <p:nvPicPr>
          <p:cNvPr id="35841" name="Picture 1" descr="H:\pdata\10108344\Project Info\QSP Activities\Field Photos\2011\2011-11-21 (PK - Weekly - Post-Storm)\IMG_0073.JPG"/>
          <p:cNvPicPr>
            <a:picLocks noChangeAspect="1" noChangeArrowheads="1"/>
          </p:cNvPicPr>
          <p:nvPr/>
        </p:nvPicPr>
        <p:blipFill>
          <a:blip r:embed="rId4" cstate="email"/>
          <a:srcRect/>
          <a:stretch>
            <a:fillRect/>
          </a:stretch>
        </p:blipFill>
        <p:spPr bwMode="auto">
          <a:xfrm>
            <a:off x="4448052" y="1680551"/>
            <a:ext cx="4695947" cy="3521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		   </a:t>
            </a:r>
            <a:fld id="{D8321707-36FB-4F6F-B2FF-609AFBB80378}" type="slidenum">
              <a:rPr lang="en-US"/>
              <a:pPr/>
              <a:t>66</a:t>
            </a:fld>
            <a:endParaRPr lang="en-US"/>
          </a:p>
        </p:txBody>
      </p:sp>
      <p:sp>
        <p:nvSpPr>
          <p:cNvPr id="851970"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r>
              <a:rPr lang="en-US" sz="3200" b="1">
                <a:latin typeface="Tahoma" charset="0"/>
              </a:rPr>
              <a:t>Streets and Sidewalks</a:t>
            </a:r>
          </a:p>
        </p:txBody>
      </p:sp>
      <p:sp>
        <p:nvSpPr>
          <p:cNvPr id="851971" name="Text Box 3"/>
          <p:cNvSpPr txBox="1">
            <a:spLocks noChangeArrowheads="1"/>
          </p:cNvSpPr>
          <p:nvPr/>
        </p:nvSpPr>
        <p:spPr bwMode="auto">
          <a:xfrm>
            <a:off x="3048000" y="1143000"/>
            <a:ext cx="3200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9900"/>
                </a:solidFill>
                <a:latin typeface="Tahoma" charset="0"/>
              </a:rPr>
              <a:t>Better Practice</a:t>
            </a:r>
          </a:p>
        </p:txBody>
      </p:sp>
      <p:sp>
        <p:nvSpPr>
          <p:cNvPr id="851972" name="Text Box 4"/>
          <p:cNvSpPr txBox="1">
            <a:spLocks noChangeArrowheads="1"/>
          </p:cNvSpPr>
          <p:nvPr/>
        </p:nvSpPr>
        <p:spPr bwMode="auto">
          <a:xfrm>
            <a:off x="533400" y="5486400"/>
            <a:ext cx="3962400" cy="519113"/>
          </a:xfrm>
          <a:prstGeom prst="rect">
            <a:avLst/>
          </a:prstGeom>
          <a:noFill/>
          <a:ln w="9525">
            <a:noFill/>
            <a:miter lim="800000"/>
            <a:headEnd/>
            <a:tailEnd/>
          </a:ln>
          <a:effectLst/>
        </p:spPr>
        <p:txBody>
          <a:bodyPr>
            <a:spAutoFit/>
          </a:bodyPr>
          <a:lstStyle/>
          <a:p>
            <a:pPr>
              <a:buFontTx/>
              <a:buChar char="•"/>
            </a:pPr>
            <a:r>
              <a:rPr lang="en-US" sz="2800">
                <a:latin typeface="Tahoma" charset="0"/>
              </a:rPr>
              <a:t>Well maintained</a:t>
            </a:r>
          </a:p>
        </p:txBody>
      </p:sp>
      <p:pic>
        <p:nvPicPr>
          <p:cNvPr id="851973" name="Picture 5" descr="IMGP3449"/>
          <p:cNvPicPr>
            <a:picLocks noChangeAspect="1" noChangeArrowheads="1"/>
          </p:cNvPicPr>
          <p:nvPr/>
        </p:nvPicPr>
        <p:blipFill>
          <a:blip r:embed="rId3" cstate="email"/>
          <a:srcRect/>
          <a:stretch>
            <a:fillRect/>
          </a:stretch>
        </p:blipFill>
        <p:spPr bwMode="auto">
          <a:xfrm>
            <a:off x="446088" y="1695450"/>
            <a:ext cx="3724275" cy="3522663"/>
          </a:xfrm>
          <a:prstGeom prst="rect">
            <a:avLst/>
          </a:prstGeom>
          <a:noFill/>
          <a:ln w="50800">
            <a:solidFill>
              <a:schemeClr val="tx1"/>
            </a:solidFill>
            <a:miter lim="800000"/>
            <a:headEnd/>
            <a:tailEnd/>
          </a:ln>
        </p:spPr>
      </p:pic>
      <p:pic>
        <p:nvPicPr>
          <p:cNvPr id="851974" name="Picture 6" descr="IMGP3452"/>
          <p:cNvPicPr>
            <a:picLocks noChangeAspect="1" noChangeArrowheads="1"/>
          </p:cNvPicPr>
          <p:nvPr/>
        </p:nvPicPr>
        <p:blipFill>
          <a:blip r:embed="rId4" cstate="email"/>
          <a:srcRect/>
          <a:stretch>
            <a:fillRect/>
          </a:stretch>
        </p:blipFill>
        <p:spPr bwMode="auto">
          <a:xfrm>
            <a:off x="4335463" y="1706563"/>
            <a:ext cx="4679950" cy="3509962"/>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		   </a:t>
            </a:r>
            <a:fld id="{0EE7E9D7-326D-4D74-8DAA-63DD87032A1C}" type="slidenum">
              <a:rPr lang="en-US"/>
              <a:pPr/>
              <a:t>67</a:t>
            </a:fld>
            <a:endParaRPr lang="en-US"/>
          </a:p>
        </p:txBody>
      </p:sp>
      <p:sp>
        <p:nvSpPr>
          <p:cNvPr id="855042" name="Text Box 2"/>
          <p:cNvSpPr txBox="1">
            <a:spLocks noChangeArrowheads="1"/>
          </p:cNvSpPr>
          <p:nvPr/>
        </p:nvSpPr>
        <p:spPr bwMode="auto">
          <a:xfrm>
            <a:off x="501650" y="385763"/>
            <a:ext cx="7848600" cy="579437"/>
          </a:xfrm>
          <a:prstGeom prst="rect">
            <a:avLst/>
          </a:prstGeom>
          <a:noFill/>
          <a:ln w="9525">
            <a:noFill/>
            <a:miter lim="800000"/>
            <a:headEnd/>
            <a:tailEnd/>
          </a:ln>
          <a:effectLst/>
        </p:spPr>
        <p:txBody>
          <a:bodyPr>
            <a:spAutoFit/>
          </a:bodyPr>
          <a:lstStyle/>
          <a:p>
            <a:pPr algn="ctr"/>
            <a:r>
              <a:rPr lang="en-US" sz="3200" b="1">
                <a:latin typeface="Tahoma" charset="0"/>
              </a:rPr>
              <a:t>Construction Material Storage</a:t>
            </a:r>
          </a:p>
        </p:txBody>
      </p:sp>
      <p:sp>
        <p:nvSpPr>
          <p:cNvPr id="855043" name="Text Box 3"/>
          <p:cNvSpPr txBox="1">
            <a:spLocks noChangeArrowheads="1"/>
          </p:cNvSpPr>
          <p:nvPr/>
        </p:nvSpPr>
        <p:spPr bwMode="auto">
          <a:xfrm>
            <a:off x="990600" y="5562600"/>
            <a:ext cx="7315200" cy="519113"/>
          </a:xfrm>
          <a:prstGeom prst="rect">
            <a:avLst/>
          </a:prstGeom>
          <a:noFill/>
          <a:ln w="9525">
            <a:noFill/>
            <a:miter lim="800000"/>
            <a:headEnd/>
            <a:tailEnd/>
          </a:ln>
          <a:effectLst/>
        </p:spPr>
        <p:txBody>
          <a:bodyPr>
            <a:spAutoFit/>
          </a:bodyPr>
          <a:lstStyle/>
          <a:p>
            <a:pPr algn="ctr">
              <a:buFontTx/>
              <a:buChar char="•"/>
            </a:pPr>
            <a:r>
              <a:rPr lang="en-US" sz="2800">
                <a:latin typeface="Tahoma" charset="0"/>
              </a:rPr>
              <a:t>No protection of soil</a:t>
            </a:r>
          </a:p>
        </p:txBody>
      </p:sp>
      <p:sp>
        <p:nvSpPr>
          <p:cNvPr id="855044" name="Text Box 4"/>
          <p:cNvSpPr txBox="1">
            <a:spLocks noChangeArrowheads="1"/>
          </p:cNvSpPr>
          <p:nvPr/>
        </p:nvSpPr>
        <p:spPr bwMode="auto">
          <a:xfrm>
            <a:off x="2590800" y="1157288"/>
            <a:ext cx="4191000" cy="519112"/>
          </a:xfrm>
          <a:prstGeom prst="rect">
            <a:avLst/>
          </a:prstGeom>
          <a:noFill/>
          <a:ln w="9525">
            <a:noFill/>
            <a:miter lim="800000"/>
            <a:headEnd/>
            <a:tailEnd/>
          </a:ln>
          <a:effectLst/>
        </p:spPr>
        <p:txBody>
          <a:bodyPr>
            <a:spAutoFit/>
          </a:bodyPr>
          <a:lstStyle/>
          <a:p>
            <a:pPr algn="ctr">
              <a:spcBef>
                <a:spcPct val="50000"/>
              </a:spcBef>
            </a:pPr>
            <a:r>
              <a:rPr lang="en-US" sz="2800" b="1">
                <a:solidFill>
                  <a:srgbClr val="FF3300"/>
                </a:solidFill>
                <a:latin typeface="Tahoma" charset="0"/>
              </a:rPr>
              <a:t>Potential Violations</a:t>
            </a:r>
          </a:p>
        </p:txBody>
      </p:sp>
      <p:pic>
        <p:nvPicPr>
          <p:cNvPr id="855045" name="Picture 5" descr="DSCN0040"/>
          <p:cNvPicPr>
            <a:picLocks noChangeAspect="1" noChangeArrowheads="1"/>
          </p:cNvPicPr>
          <p:nvPr/>
        </p:nvPicPr>
        <p:blipFill>
          <a:blip r:embed="rId3" cstate="email"/>
          <a:srcRect/>
          <a:stretch>
            <a:fillRect/>
          </a:stretch>
        </p:blipFill>
        <p:spPr bwMode="auto">
          <a:xfrm>
            <a:off x="4594225" y="1990725"/>
            <a:ext cx="4376738" cy="3282950"/>
          </a:xfrm>
          <a:prstGeom prst="rect">
            <a:avLst/>
          </a:prstGeom>
          <a:noFill/>
          <a:ln w="50800">
            <a:solidFill>
              <a:schemeClr val="tx1"/>
            </a:solidFill>
            <a:miter lim="800000"/>
            <a:headEnd/>
            <a:tailEnd/>
          </a:ln>
        </p:spPr>
      </p:pic>
      <p:pic>
        <p:nvPicPr>
          <p:cNvPr id="855046" name="Picture 6" descr="DSCN0039"/>
          <p:cNvPicPr>
            <a:picLocks noChangeAspect="1" noChangeArrowheads="1"/>
          </p:cNvPicPr>
          <p:nvPr/>
        </p:nvPicPr>
        <p:blipFill>
          <a:blip r:embed="rId4" cstate="email"/>
          <a:srcRect/>
          <a:stretch>
            <a:fillRect/>
          </a:stretch>
        </p:blipFill>
        <p:spPr bwMode="auto">
          <a:xfrm>
            <a:off x="173038" y="2014538"/>
            <a:ext cx="4324350" cy="3243262"/>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		   </a:t>
            </a:r>
            <a:fld id="{A6C5E5A5-EDAE-413A-A7AD-0839799B4656}" type="slidenum">
              <a:rPr lang="en-US"/>
              <a:pPr/>
              <a:t>68</a:t>
            </a:fld>
            <a:endParaRPr lang="en-US"/>
          </a:p>
        </p:txBody>
      </p:sp>
      <p:sp>
        <p:nvSpPr>
          <p:cNvPr id="857090" name="Text Box 2"/>
          <p:cNvSpPr txBox="1">
            <a:spLocks noChangeArrowheads="1"/>
          </p:cNvSpPr>
          <p:nvPr/>
        </p:nvSpPr>
        <p:spPr bwMode="auto">
          <a:xfrm>
            <a:off x="649288" y="5822950"/>
            <a:ext cx="7924800" cy="519113"/>
          </a:xfrm>
          <a:prstGeom prst="rect">
            <a:avLst/>
          </a:prstGeom>
          <a:noFill/>
          <a:ln w="9525">
            <a:noFill/>
            <a:miter lim="800000"/>
            <a:headEnd/>
            <a:tailEnd/>
          </a:ln>
          <a:effectLst/>
        </p:spPr>
        <p:txBody>
          <a:bodyPr>
            <a:spAutoFit/>
          </a:bodyPr>
          <a:lstStyle/>
          <a:p>
            <a:pPr algn="ctr">
              <a:buFontTx/>
              <a:buChar char="•"/>
            </a:pPr>
            <a:r>
              <a:rPr lang="en-US" sz="2800">
                <a:latin typeface="Tahoma" charset="0"/>
              </a:rPr>
              <a:t>Cover, berm, and contain</a:t>
            </a:r>
          </a:p>
        </p:txBody>
      </p:sp>
      <p:sp>
        <p:nvSpPr>
          <p:cNvPr id="857091" name="Text Box 3"/>
          <p:cNvSpPr txBox="1">
            <a:spLocks noChangeArrowheads="1"/>
          </p:cNvSpPr>
          <p:nvPr/>
        </p:nvSpPr>
        <p:spPr bwMode="auto">
          <a:xfrm>
            <a:off x="2895600" y="1157288"/>
            <a:ext cx="3200400" cy="519112"/>
          </a:xfrm>
          <a:prstGeom prst="rect">
            <a:avLst/>
          </a:prstGeom>
          <a:noFill/>
          <a:ln w="9525">
            <a:noFill/>
            <a:miter lim="800000"/>
            <a:headEnd/>
            <a:tailEnd/>
          </a:ln>
          <a:effectLst/>
        </p:spPr>
        <p:txBody>
          <a:bodyPr>
            <a:spAutoFit/>
          </a:bodyPr>
          <a:lstStyle/>
          <a:p>
            <a:pPr algn="ctr">
              <a:spcBef>
                <a:spcPct val="50000"/>
              </a:spcBef>
            </a:pPr>
            <a:r>
              <a:rPr lang="en-US" sz="2800" b="1">
                <a:solidFill>
                  <a:srgbClr val="009900"/>
                </a:solidFill>
                <a:latin typeface="Tahoma" charset="0"/>
              </a:rPr>
              <a:t>Better Practice</a:t>
            </a:r>
          </a:p>
        </p:txBody>
      </p:sp>
      <p:sp>
        <p:nvSpPr>
          <p:cNvPr id="857094" name="Text Box 6"/>
          <p:cNvSpPr txBox="1">
            <a:spLocks noChangeArrowheads="1"/>
          </p:cNvSpPr>
          <p:nvPr/>
        </p:nvSpPr>
        <p:spPr bwMode="auto">
          <a:xfrm>
            <a:off x="549275" y="541338"/>
            <a:ext cx="7848600" cy="579437"/>
          </a:xfrm>
          <a:prstGeom prst="rect">
            <a:avLst/>
          </a:prstGeom>
          <a:noFill/>
          <a:ln w="9525">
            <a:noFill/>
            <a:miter lim="800000"/>
            <a:headEnd/>
            <a:tailEnd/>
          </a:ln>
          <a:effectLst/>
        </p:spPr>
        <p:txBody>
          <a:bodyPr>
            <a:spAutoFit/>
          </a:bodyPr>
          <a:lstStyle/>
          <a:p>
            <a:pPr algn="ctr"/>
            <a:r>
              <a:rPr lang="en-US" sz="3200" b="1">
                <a:latin typeface="Tahoma" charset="0"/>
              </a:rPr>
              <a:t>Construction Material Storage</a:t>
            </a:r>
          </a:p>
        </p:txBody>
      </p:sp>
      <p:pic>
        <p:nvPicPr>
          <p:cNvPr id="857095" name="Picture 7" descr="Sabre Springs 24C15"/>
          <p:cNvPicPr>
            <a:picLocks noChangeAspect="1" noChangeArrowheads="1"/>
          </p:cNvPicPr>
          <p:nvPr/>
        </p:nvPicPr>
        <p:blipFill>
          <a:blip r:embed="rId3" cstate="email">
            <a:lum bright="18000" contrast="6000"/>
          </a:blip>
          <a:srcRect/>
          <a:stretch>
            <a:fillRect/>
          </a:stretch>
        </p:blipFill>
        <p:spPr bwMode="auto">
          <a:xfrm>
            <a:off x="5945188" y="1681163"/>
            <a:ext cx="3052762" cy="4068762"/>
          </a:xfrm>
          <a:prstGeom prst="rect">
            <a:avLst/>
          </a:prstGeom>
          <a:noFill/>
          <a:ln w="50800">
            <a:solidFill>
              <a:srgbClr val="000000"/>
            </a:solidFill>
            <a:miter lim="800000"/>
            <a:headEnd/>
            <a:tailEnd/>
          </a:ln>
        </p:spPr>
      </p:pic>
      <p:pic>
        <p:nvPicPr>
          <p:cNvPr id="857096" name="Picture 7182" descr="npo000035"/>
          <p:cNvPicPr>
            <a:picLocks noChangeAspect="1" noChangeArrowheads="1"/>
          </p:cNvPicPr>
          <p:nvPr/>
        </p:nvPicPr>
        <p:blipFill>
          <a:blip r:embed="rId4" cstate="email"/>
          <a:srcRect/>
          <a:stretch>
            <a:fillRect/>
          </a:stretch>
        </p:blipFill>
        <p:spPr bwMode="auto">
          <a:xfrm>
            <a:off x="0" y="2079625"/>
            <a:ext cx="5834063" cy="3011488"/>
          </a:xfrm>
          <a:prstGeom prst="rect">
            <a:avLst/>
          </a:prstGeom>
          <a:noFill/>
          <a:ln w="50800">
            <a:solidFill>
              <a:schemeClr val="tx1"/>
            </a:solidFill>
            <a:miter lim="800000"/>
            <a:headEnd/>
            <a:tailEnd/>
          </a:ln>
          <a:effectLst/>
        </p:spPr>
      </p:pic>
    </p:spTree>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		   </a:t>
            </a:r>
            <a:fld id="{20E9BAA8-51E5-4517-95CA-CA6AADEB9858}" type="slidenum">
              <a:rPr lang="en-US"/>
              <a:pPr/>
              <a:t>69</a:t>
            </a:fld>
            <a:endParaRPr lang="en-US"/>
          </a:p>
        </p:txBody>
      </p:sp>
      <p:sp>
        <p:nvSpPr>
          <p:cNvPr id="859138" name="Text Box 2"/>
          <p:cNvSpPr txBox="1">
            <a:spLocks noChangeArrowheads="1"/>
          </p:cNvSpPr>
          <p:nvPr/>
        </p:nvSpPr>
        <p:spPr bwMode="auto">
          <a:xfrm>
            <a:off x="3048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Washout Pits</a:t>
            </a:r>
          </a:p>
        </p:txBody>
      </p:sp>
      <p:sp>
        <p:nvSpPr>
          <p:cNvPr id="859139" name="Text Box 3"/>
          <p:cNvSpPr txBox="1">
            <a:spLocks noChangeArrowheads="1"/>
          </p:cNvSpPr>
          <p:nvPr/>
        </p:nvSpPr>
        <p:spPr bwMode="auto">
          <a:xfrm>
            <a:off x="2438400" y="1066800"/>
            <a:ext cx="41910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3300"/>
                </a:solidFill>
                <a:latin typeface="Tahoma" charset="0"/>
              </a:rPr>
              <a:t>Potential Violation</a:t>
            </a:r>
          </a:p>
        </p:txBody>
      </p:sp>
      <p:sp>
        <p:nvSpPr>
          <p:cNvPr id="859141" name="Text Box 5"/>
          <p:cNvSpPr txBox="1">
            <a:spLocks noChangeArrowheads="1"/>
          </p:cNvSpPr>
          <p:nvPr/>
        </p:nvSpPr>
        <p:spPr bwMode="auto">
          <a:xfrm>
            <a:off x="1295400" y="5562600"/>
            <a:ext cx="6172200" cy="946150"/>
          </a:xfrm>
          <a:prstGeom prst="rect">
            <a:avLst/>
          </a:prstGeom>
          <a:noFill/>
          <a:ln w="9525">
            <a:noFill/>
            <a:miter lim="800000"/>
            <a:headEnd/>
            <a:tailEnd/>
          </a:ln>
          <a:effectLst/>
        </p:spPr>
        <p:txBody>
          <a:bodyPr>
            <a:spAutoFit/>
          </a:bodyPr>
          <a:lstStyle/>
          <a:p>
            <a:pPr algn="ctr">
              <a:buFontTx/>
              <a:buChar char="•"/>
            </a:pPr>
            <a:r>
              <a:rPr lang="en-US" sz="2800">
                <a:latin typeface="Tahoma" charset="0"/>
              </a:rPr>
              <a:t>Not using washout at all</a:t>
            </a:r>
          </a:p>
          <a:p>
            <a:pPr algn="ctr">
              <a:buFontTx/>
              <a:buChar char="•"/>
            </a:pPr>
            <a:r>
              <a:rPr lang="en-US" sz="2800">
                <a:latin typeface="Tahoma" charset="0"/>
              </a:rPr>
              <a:t>Leaking / ineffective washout</a:t>
            </a:r>
          </a:p>
        </p:txBody>
      </p:sp>
      <p:pic>
        <p:nvPicPr>
          <p:cNvPr id="859143" name="Picture 2057" descr="npo000017"/>
          <p:cNvPicPr>
            <a:picLocks noChangeAspect="1" noChangeArrowheads="1"/>
          </p:cNvPicPr>
          <p:nvPr/>
        </p:nvPicPr>
        <p:blipFill>
          <a:blip r:embed="rId3" cstate="email"/>
          <a:srcRect/>
          <a:stretch>
            <a:fillRect/>
          </a:stretch>
        </p:blipFill>
        <p:spPr bwMode="auto">
          <a:xfrm>
            <a:off x="0" y="1994144"/>
            <a:ext cx="4313238" cy="3235325"/>
          </a:xfrm>
          <a:prstGeom prst="rect">
            <a:avLst/>
          </a:prstGeom>
          <a:noFill/>
          <a:ln w="50800">
            <a:solidFill>
              <a:schemeClr val="tx1"/>
            </a:solidFill>
            <a:miter lim="800000"/>
            <a:headEnd/>
            <a:tailEnd/>
          </a:ln>
          <a:effectLst/>
        </p:spPr>
      </p:pic>
      <p:pic>
        <p:nvPicPr>
          <p:cNvPr id="27649" name="Picture 1" descr="H:\pdata\10108344\Project Info\QSP Activities\Field Photos\2011\2011-12-12 (PK-TKB - Weekly - Storm)\IMG_0011.JPG"/>
          <p:cNvPicPr>
            <a:picLocks noChangeAspect="1" noChangeArrowheads="1"/>
          </p:cNvPicPr>
          <p:nvPr/>
        </p:nvPicPr>
        <p:blipFill>
          <a:blip r:embed="rId4" cstate="email"/>
          <a:srcRect/>
          <a:stretch>
            <a:fillRect/>
          </a:stretch>
        </p:blipFill>
        <p:spPr bwMode="auto">
          <a:xfrm>
            <a:off x="4201868" y="1703997"/>
            <a:ext cx="4942132" cy="3706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Permit Requirements</a:t>
            </a:r>
            <a:endParaRPr lang="en-US" dirty="0"/>
          </a:p>
        </p:txBody>
      </p:sp>
      <p:sp>
        <p:nvSpPr>
          <p:cNvPr id="3" name="Content Placeholder 2"/>
          <p:cNvSpPr>
            <a:spLocks noGrp="1"/>
          </p:cNvSpPr>
          <p:nvPr>
            <p:ph idx="1"/>
          </p:nvPr>
        </p:nvSpPr>
        <p:spPr/>
        <p:txBody>
          <a:bodyPr/>
          <a:lstStyle/>
          <a:p>
            <a:r>
              <a:rPr lang="en-US" sz="2400" dirty="0" smtClean="0"/>
              <a:t>Based on project Risk Level or LUP Type</a:t>
            </a:r>
          </a:p>
          <a:p>
            <a:r>
              <a:rPr lang="en-US" sz="2400" b="1" dirty="0" smtClean="0"/>
              <a:t>Risk Level </a:t>
            </a:r>
            <a:r>
              <a:rPr lang="en-US" sz="2400" dirty="0" smtClean="0"/>
              <a:t>refers to traditional, box projects</a:t>
            </a:r>
          </a:p>
          <a:p>
            <a:r>
              <a:rPr lang="en-US" sz="2400" b="1" dirty="0" smtClean="0"/>
              <a:t>LUP Type </a:t>
            </a:r>
            <a:r>
              <a:rPr lang="en-US" sz="2400" dirty="0" smtClean="0"/>
              <a:t>refers to </a:t>
            </a:r>
            <a:r>
              <a:rPr lang="en-US" sz="2400" u="sng" dirty="0" smtClean="0"/>
              <a:t>l</a:t>
            </a:r>
            <a:r>
              <a:rPr lang="en-US" sz="2400" dirty="0" smtClean="0"/>
              <a:t>inear </a:t>
            </a:r>
            <a:r>
              <a:rPr lang="en-US" sz="2400" u="sng" dirty="0" smtClean="0"/>
              <a:t>u</a:t>
            </a:r>
            <a:r>
              <a:rPr lang="en-US" sz="2400" dirty="0" smtClean="0"/>
              <a:t>tility </a:t>
            </a:r>
            <a:r>
              <a:rPr lang="en-US" sz="2400" u="sng" dirty="0" smtClean="0"/>
              <a:t>p</a:t>
            </a:r>
            <a:r>
              <a:rPr lang="en-US" sz="2400" dirty="0" smtClean="0"/>
              <a:t>rojects</a:t>
            </a:r>
          </a:p>
          <a:p>
            <a:r>
              <a:rPr lang="en-US" sz="2400" dirty="0" smtClean="0"/>
              <a:t>A project may be Risk Level 1, 2, 3 or LUP Type 1, 2, or 3</a:t>
            </a:r>
          </a:p>
          <a:p>
            <a:r>
              <a:rPr lang="en-US" sz="2400" dirty="0" smtClean="0"/>
              <a:t>Risk Level 1 and LUP Type 1 are the simplest</a:t>
            </a:r>
            <a:endParaRPr lang="en-US"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		   </a:t>
            </a:r>
            <a:fld id="{A29402DD-2BC2-484B-B891-F2096B9A2FAD}" type="slidenum">
              <a:rPr lang="en-US"/>
              <a:pPr/>
              <a:t>70</a:t>
            </a:fld>
            <a:endParaRPr lang="en-US"/>
          </a:p>
        </p:txBody>
      </p:sp>
      <p:sp>
        <p:nvSpPr>
          <p:cNvPr id="861186" name="Text Box 2"/>
          <p:cNvSpPr txBox="1">
            <a:spLocks noChangeArrowheads="1"/>
          </p:cNvSpPr>
          <p:nvPr/>
        </p:nvSpPr>
        <p:spPr bwMode="auto">
          <a:xfrm>
            <a:off x="3048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Washout Pits</a:t>
            </a:r>
          </a:p>
        </p:txBody>
      </p:sp>
      <p:sp>
        <p:nvSpPr>
          <p:cNvPr id="861187" name="Text Box 3"/>
          <p:cNvSpPr txBox="1">
            <a:spLocks noChangeArrowheads="1"/>
          </p:cNvSpPr>
          <p:nvPr/>
        </p:nvSpPr>
        <p:spPr bwMode="auto">
          <a:xfrm>
            <a:off x="2438400" y="1066800"/>
            <a:ext cx="41910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8000"/>
                </a:solidFill>
                <a:latin typeface="Tahoma" charset="0"/>
              </a:rPr>
              <a:t>Better Practice</a:t>
            </a:r>
          </a:p>
        </p:txBody>
      </p:sp>
      <p:sp>
        <p:nvSpPr>
          <p:cNvPr id="861188" name="Text Box 4"/>
          <p:cNvSpPr txBox="1">
            <a:spLocks noChangeArrowheads="1"/>
          </p:cNvSpPr>
          <p:nvPr/>
        </p:nvSpPr>
        <p:spPr bwMode="auto">
          <a:xfrm>
            <a:off x="276836" y="3927354"/>
            <a:ext cx="5095875" cy="2227262"/>
          </a:xfrm>
          <a:prstGeom prst="rect">
            <a:avLst/>
          </a:prstGeom>
          <a:noFill/>
          <a:ln w="9525">
            <a:noFill/>
            <a:miter lim="800000"/>
            <a:headEnd/>
            <a:tailEnd/>
          </a:ln>
          <a:effectLst/>
        </p:spPr>
        <p:txBody>
          <a:bodyPr>
            <a:spAutoFit/>
          </a:bodyPr>
          <a:lstStyle/>
          <a:p>
            <a:pPr>
              <a:buFontTx/>
              <a:buChar char="•"/>
            </a:pPr>
            <a:r>
              <a:rPr lang="en-US" sz="2800" dirty="0">
                <a:latin typeface="Tahoma" charset="0"/>
              </a:rPr>
              <a:t>Contractors must use a designated concrete washout</a:t>
            </a:r>
          </a:p>
          <a:p>
            <a:pPr>
              <a:buFontTx/>
              <a:buChar char="•"/>
            </a:pPr>
            <a:r>
              <a:rPr lang="en-US" sz="2800" dirty="0">
                <a:latin typeface="Tahoma" charset="0"/>
              </a:rPr>
              <a:t>Do not overfill</a:t>
            </a:r>
          </a:p>
          <a:p>
            <a:pPr>
              <a:buFontTx/>
              <a:buChar char="•"/>
            </a:pPr>
            <a:r>
              <a:rPr lang="en-US" sz="2800" dirty="0">
                <a:latin typeface="Tahoma" charset="0"/>
              </a:rPr>
              <a:t>Washout must be water tight</a:t>
            </a:r>
          </a:p>
          <a:p>
            <a:pPr algn="ctr">
              <a:buFontTx/>
              <a:buChar char="•"/>
            </a:pPr>
            <a:endParaRPr lang="en-US" sz="2800" dirty="0">
              <a:latin typeface="Tahoma" charset="0"/>
            </a:endParaRPr>
          </a:p>
        </p:txBody>
      </p:sp>
      <p:pic>
        <p:nvPicPr>
          <p:cNvPr id="861190" name="Picture 6" descr="Concrete Washout2"/>
          <p:cNvPicPr>
            <a:picLocks noChangeAspect="1" noChangeArrowheads="1"/>
          </p:cNvPicPr>
          <p:nvPr/>
        </p:nvPicPr>
        <p:blipFill>
          <a:blip r:embed="rId3" cstate="email"/>
          <a:srcRect/>
          <a:stretch>
            <a:fillRect/>
          </a:stretch>
        </p:blipFill>
        <p:spPr bwMode="auto">
          <a:xfrm>
            <a:off x="4786313" y="1563688"/>
            <a:ext cx="4203700" cy="2914650"/>
          </a:xfrm>
          <a:prstGeom prst="rect">
            <a:avLst/>
          </a:prstGeom>
          <a:noFill/>
          <a:ln w="50800">
            <a:solidFill>
              <a:schemeClr val="tx1"/>
            </a:solidFill>
            <a:miter lim="800000"/>
            <a:headEnd/>
            <a:tailEnd/>
          </a:ln>
        </p:spPr>
      </p:pic>
      <p:pic>
        <p:nvPicPr>
          <p:cNvPr id="861191" name="Picture 7" descr="IMG_1600"/>
          <p:cNvPicPr>
            <a:picLocks noChangeAspect="1" noChangeArrowheads="1"/>
          </p:cNvPicPr>
          <p:nvPr/>
        </p:nvPicPr>
        <p:blipFill>
          <a:blip r:embed="rId4" cstate="email"/>
          <a:srcRect/>
          <a:stretch>
            <a:fillRect/>
          </a:stretch>
        </p:blipFill>
        <p:spPr bwMode="auto">
          <a:xfrm>
            <a:off x="363538" y="1579563"/>
            <a:ext cx="4332287" cy="2127250"/>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1"/>
          </p:nvPr>
        </p:nvSpPr>
        <p:spPr/>
        <p:txBody>
          <a:bodyPr/>
          <a:lstStyle/>
          <a:p>
            <a:r>
              <a:rPr lang="en-US"/>
              <a:t>		   </a:t>
            </a:r>
            <a:fld id="{9FD7A114-8692-41C1-89FD-EE6F1A36352C}" type="slidenum">
              <a:rPr lang="en-US"/>
              <a:pPr/>
              <a:t>71</a:t>
            </a:fld>
            <a:endParaRPr lang="en-US"/>
          </a:p>
        </p:txBody>
      </p:sp>
      <p:sp>
        <p:nvSpPr>
          <p:cNvPr id="863234"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Leaking Equipment</a:t>
            </a:r>
          </a:p>
        </p:txBody>
      </p:sp>
      <p:sp>
        <p:nvSpPr>
          <p:cNvPr id="863235" name="Text Box 3"/>
          <p:cNvSpPr txBox="1">
            <a:spLocks noChangeArrowheads="1"/>
          </p:cNvSpPr>
          <p:nvPr/>
        </p:nvSpPr>
        <p:spPr bwMode="auto">
          <a:xfrm>
            <a:off x="2819400" y="1066800"/>
            <a:ext cx="41910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3300"/>
                </a:solidFill>
                <a:latin typeface="Tahoma" charset="0"/>
              </a:rPr>
              <a:t>Potential Violations</a:t>
            </a:r>
          </a:p>
        </p:txBody>
      </p:sp>
      <p:sp>
        <p:nvSpPr>
          <p:cNvPr id="863236" name="Text Box 4"/>
          <p:cNvSpPr txBox="1">
            <a:spLocks noChangeArrowheads="1"/>
          </p:cNvSpPr>
          <p:nvPr/>
        </p:nvSpPr>
        <p:spPr bwMode="auto">
          <a:xfrm>
            <a:off x="433388" y="3413125"/>
            <a:ext cx="3452812" cy="822325"/>
          </a:xfrm>
          <a:prstGeom prst="rect">
            <a:avLst/>
          </a:prstGeom>
          <a:noFill/>
          <a:ln w="9525">
            <a:noFill/>
            <a:miter lim="800000"/>
            <a:headEnd/>
            <a:tailEnd/>
          </a:ln>
          <a:effectLst/>
        </p:spPr>
        <p:txBody>
          <a:bodyPr>
            <a:spAutoFit/>
          </a:bodyPr>
          <a:lstStyle/>
          <a:p>
            <a:pPr algn="ctr">
              <a:spcBef>
                <a:spcPct val="50000"/>
              </a:spcBef>
            </a:pPr>
            <a:r>
              <a:rPr lang="en-US" sz="2400">
                <a:latin typeface="Tahoma" charset="0"/>
              </a:rPr>
              <a:t>Leaks onto ground &amp; no clean up</a:t>
            </a:r>
            <a:r>
              <a:rPr lang="en-US" sz="2000">
                <a:latin typeface="Tahoma" charset="0"/>
              </a:rPr>
              <a:t> </a:t>
            </a:r>
          </a:p>
        </p:txBody>
      </p:sp>
      <p:sp>
        <p:nvSpPr>
          <p:cNvPr id="863238" name="Text Box 6"/>
          <p:cNvSpPr txBox="1">
            <a:spLocks noChangeArrowheads="1"/>
          </p:cNvSpPr>
          <p:nvPr/>
        </p:nvSpPr>
        <p:spPr bwMode="auto">
          <a:xfrm>
            <a:off x="4824413" y="3413125"/>
            <a:ext cx="3276600" cy="457200"/>
          </a:xfrm>
          <a:prstGeom prst="rect">
            <a:avLst/>
          </a:prstGeom>
          <a:noFill/>
          <a:ln w="9525">
            <a:noFill/>
            <a:miter lim="800000"/>
            <a:headEnd/>
            <a:tailEnd/>
          </a:ln>
          <a:effectLst/>
        </p:spPr>
        <p:txBody>
          <a:bodyPr>
            <a:spAutoFit/>
          </a:bodyPr>
          <a:lstStyle/>
          <a:p>
            <a:pPr algn="ctr">
              <a:spcBef>
                <a:spcPct val="50000"/>
              </a:spcBef>
            </a:pPr>
            <a:r>
              <a:rPr lang="en-US" sz="2400">
                <a:latin typeface="Tahoma" charset="0"/>
              </a:rPr>
              <a:t>Damaged drip pans</a:t>
            </a:r>
          </a:p>
        </p:txBody>
      </p:sp>
      <p:sp>
        <p:nvSpPr>
          <p:cNvPr id="863240" name="Rectangle 8"/>
          <p:cNvSpPr>
            <a:spLocks noChangeArrowheads="1"/>
          </p:cNvSpPr>
          <p:nvPr/>
        </p:nvSpPr>
        <p:spPr bwMode="auto">
          <a:xfrm>
            <a:off x="1271588" y="6011863"/>
            <a:ext cx="1830387" cy="457200"/>
          </a:xfrm>
          <a:prstGeom prst="rect">
            <a:avLst/>
          </a:prstGeom>
          <a:noFill/>
          <a:ln w="9525">
            <a:noFill/>
            <a:miter lim="800000"/>
            <a:headEnd/>
            <a:tailEnd/>
          </a:ln>
          <a:effectLst/>
        </p:spPr>
        <p:txBody>
          <a:bodyPr wrap="none">
            <a:spAutoFit/>
          </a:bodyPr>
          <a:lstStyle/>
          <a:p>
            <a:pPr algn="ctr"/>
            <a:r>
              <a:rPr lang="en-US" sz="2400">
                <a:latin typeface="Tahoma" charset="0"/>
              </a:rPr>
              <a:t>Flat oil trays</a:t>
            </a:r>
          </a:p>
        </p:txBody>
      </p:sp>
      <p:pic>
        <p:nvPicPr>
          <p:cNvPr id="863241" name="Picture 10" descr="npo00009b"/>
          <p:cNvPicPr>
            <a:picLocks noChangeAspect="1" noChangeArrowheads="1"/>
          </p:cNvPicPr>
          <p:nvPr/>
        </p:nvPicPr>
        <p:blipFill>
          <a:blip r:embed="rId3" cstate="email"/>
          <a:srcRect/>
          <a:stretch>
            <a:fillRect/>
          </a:stretch>
        </p:blipFill>
        <p:spPr bwMode="auto">
          <a:xfrm>
            <a:off x="4706938" y="4038600"/>
            <a:ext cx="3394075" cy="1989138"/>
          </a:xfrm>
          <a:prstGeom prst="rect">
            <a:avLst/>
          </a:prstGeom>
          <a:noFill/>
          <a:ln w="50800">
            <a:solidFill>
              <a:schemeClr val="tx1"/>
            </a:solidFill>
            <a:miter lim="800000"/>
            <a:headEnd/>
            <a:tailEnd/>
          </a:ln>
          <a:effectLst/>
        </p:spPr>
      </p:pic>
      <p:sp>
        <p:nvSpPr>
          <p:cNvPr id="863242" name="Rectangle 10"/>
          <p:cNvSpPr>
            <a:spLocks noChangeArrowheads="1"/>
          </p:cNvSpPr>
          <p:nvPr/>
        </p:nvSpPr>
        <p:spPr bwMode="auto">
          <a:xfrm>
            <a:off x="4219575" y="6032500"/>
            <a:ext cx="4310063" cy="457200"/>
          </a:xfrm>
          <a:prstGeom prst="rect">
            <a:avLst/>
          </a:prstGeom>
          <a:noFill/>
          <a:ln w="9525">
            <a:noFill/>
            <a:miter lim="800000"/>
            <a:headEnd/>
            <a:tailEnd/>
          </a:ln>
          <a:effectLst/>
        </p:spPr>
        <p:txBody>
          <a:bodyPr wrap="none">
            <a:spAutoFit/>
          </a:bodyPr>
          <a:lstStyle/>
          <a:p>
            <a:pPr algn="ctr"/>
            <a:r>
              <a:rPr lang="en-US" sz="2400">
                <a:latin typeface="Tahoma" charset="0"/>
              </a:rPr>
              <a:t>Plastic does not prevent runoff</a:t>
            </a:r>
          </a:p>
        </p:txBody>
      </p:sp>
      <p:pic>
        <p:nvPicPr>
          <p:cNvPr id="863243" name="Picture 11" descr="IMG_1599"/>
          <p:cNvPicPr>
            <a:picLocks noChangeAspect="1" noChangeArrowheads="1"/>
          </p:cNvPicPr>
          <p:nvPr/>
        </p:nvPicPr>
        <p:blipFill>
          <a:blip r:embed="rId4" cstate="email"/>
          <a:srcRect/>
          <a:stretch>
            <a:fillRect/>
          </a:stretch>
        </p:blipFill>
        <p:spPr bwMode="auto">
          <a:xfrm>
            <a:off x="576263" y="1658938"/>
            <a:ext cx="3198812" cy="1808162"/>
          </a:xfrm>
          <a:prstGeom prst="rect">
            <a:avLst/>
          </a:prstGeom>
          <a:noFill/>
          <a:ln w="50800">
            <a:solidFill>
              <a:schemeClr val="tx1"/>
            </a:solidFill>
            <a:miter lim="800000"/>
            <a:headEnd/>
            <a:tailEnd/>
          </a:ln>
        </p:spPr>
      </p:pic>
      <p:pic>
        <p:nvPicPr>
          <p:cNvPr id="863244" name="Picture 1034" descr="npo00003b"/>
          <p:cNvPicPr>
            <a:picLocks noChangeAspect="1" noChangeArrowheads="1"/>
          </p:cNvPicPr>
          <p:nvPr/>
        </p:nvPicPr>
        <p:blipFill>
          <a:blip r:embed="rId5" cstate="email"/>
          <a:srcRect/>
          <a:stretch>
            <a:fillRect/>
          </a:stretch>
        </p:blipFill>
        <p:spPr bwMode="auto">
          <a:xfrm>
            <a:off x="752475" y="4332288"/>
            <a:ext cx="2779713" cy="1722437"/>
          </a:xfrm>
          <a:prstGeom prst="rect">
            <a:avLst/>
          </a:prstGeom>
          <a:noFill/>
          <a:ln w="50800">
            <a:solidFill>
              <a:schemeClr val="tx1"/>
            </a:solidFill>
            <a:miter lim="800000"/>
            <a:headEnd/>
            <a:tailEnd/>
          </a:ln>
          <a:effectLst/>
        </p:spPr>
      </p:pic>
      <p:pic>
        <p:nvPicPr>
          <p:cNvPr id="863245" name="Picture 1032" descr="npo000039"/>
          <p:cNvPicPr>
            <a:picLocks noChangeAspect="1" noChangeArrowheads="1"/>
          </p:cNvPicPr>
          <p:nvPr/>
        </p:nvPicPr>
        <p:blipFill>
          <a:blip r:embed="rId6" cstate="email"/>
          <a:srcRect/>
          <a:stretch>
            <a:fillRect/>
          </a:stretch>
        </p:blipFill>
        <p:spPr bwMode="auto">
          <a:xfrm>
            <a:off x="4718050" y="1724025"/>
            <a:ext cx="3335338" cy="1697038"/>
          </a:xfrm>
          <a:prstGeom prst="rect">
            <a:avLst/>
          </a:prstGeom>
          <a:noFill/>
          <a:ln w="50800">
            <a:solidFill>
              <a:schemeClr val="tx1"/>
            </a:solidFill>
            <a:miter lim="800000"/>
            <a:headEnd/>
            <a:tailEnd/>
          </a:ln>
          <a:effectLst/>
        </p:spPr>
      </p:pic>
    </p:spTree>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a:t>		   </a:t>
            </a:r>
            <a:fld id="{F12FDE87-00A2-4A59-B5EC-0847B73ECF93}" type="slidenum">
              <a:rPr lang="en-US"/>
              <a:pPr/>
              <a:t>72</a:t>
            </a:fld>
            <a:endParaRPr lang="en-US"/>
          </a:p>
        </p:txBody>
      </p:sp>
      <p:sp>
        <p:nvSpPr>
          <p:cNvPr id="865282"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Leaking Equipment</a:t>
            </a:r>
          </a:p>
        </p:txBody>
      </p:sp>
      <p:sp>
        <p:nvSpPr>
          <p:cNvPr id="865283" name="Text Box 3"/>
          <p:cNvSpPr txBox="1">
            <a:spLocks noChangeArrowheads="1"/>
          </p:cNvSpPr>
          <p:nvPr/>
        </p:nvSpPr>
        <p:spPr bwMode="auto">
          <a:xfrm>
            <a:off x="2971800" y="990600"/>
            <a:ext cx="3200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9900"/>
                </a:solidFill>
                <a:latin typeface="Tahoma" charset="0"/>
              </a:rPr>
              <a:t>Better Practice</a:t>
            </a:r>
          </a:p>
        </p:txBody>
      </p:sp>
      <p:pic>
        <p:nvPicPr>
          <p:cNvPr id="865284" name="Picture 4" descr="edison 02  05  09 029"/>
          <p:cNvPicPr>
            <a:picLocks noChangeAspect="1" noChangeArrowheads="1"/>
          </p:cNvPicPr>
          <p:nvPr/>
        </p:nvPicPr>
        <p:blipFill>
          <a:blip r:embed="rId3" cstate="email"/>
          <a:srcRect/>
          <a:stretch>
            <a:fillRect/>
          </a:stretch>
        </p:blipFill>
        <p:spPr bwMode="auto">
          <a:xfrm>
            <a:off x="0" y="1519238"/>
            <a:ext cx="5554663" cy="3656012"/>
          </a:xfrm>
          <a:prstGeom prst="rect">
            <a:avLst/>
          </a:prstGeom>
          <a:noFill/>
          <a:ln w="50800">
            <a:solidFill>
              <a:schemeClr val="tx1"/>
            </a:solidFill>
            <a:miter lim="800000"/>
            <a:headEnd/>
            <a:tailEnd/>
          </a:ln>
        </p:spPr>
      </p:pic>
      <p:pic>
        <p:nvPicPr>
          <p:cNvPr id="865285" name="Picture 5" descr="IMGP3465"/>
          <p:cNvPicPr>
            <a:picLocks noChangeAspect="1" noChangeArrowheads="1"/>
          </p:cNvPicPr>
          <p:nvPr/>
        </p:nvPicPr>
        <p:blipFill>
          <a:blip r:embed="rId4" cstate="email"/>
          <a:srcRect/>
          <a:stretch>
            <a:fillRect/>
          </a:stretch>
        </p:blipFill>
        <p:spPr bwMode="auto">
          <a:xfrm>
            <a:off x="4724400" y="3124200"/>
            <a:ext cx="4419600" cy="3314700"/>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		   </a:t>
            </a:r>
            <a:fld id="{3BEC3F02-EC35-4C61-A5E2-C941B7A27190}" type="slidenum">
              <a:rPr lang="en-US"/>
              <a:pPr/>
              <a:t>73</a:t>
            </a:fld>
            <a:endParaRPr lang="en-US"/>
          </a:p>
        </p:txBody>
      </p:sp>
      <p:sp>
        <p:nvSpPr>
          <p:cNvPr id="867330"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Construction Waste</a:t>
            </a:r>
          </a:p>
        </p:txBody>
      </p:sp>
      <p:sp>
        <p:nvSpPr>
          <p:cNvPr id="867331" name="Text Box 3"/>
          <p:cNvSpPr txBox="1">
            <a:spLocks noChangeArrowheads="1"/>
          </p:cNvSpPr>
          <p:nvPr/>
        </p:nvSpPr>
        <p:spPr bwMode="auto">
          <a:xfrm>
            <a:off x="2514600" y="1066800"/>
            <a:ext cx="41910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3300"/>
                </a:solidFill>
                <a:latin typeface="Tahoma" charset="0"/>
              </a:rPr>
              <a:t>Potential Violations</a:t>
            </a:r>
          </a:p>
        </p:txBody>
      </p:sp>
      <p:sp>
        <p:nvSpPr>
          <p:cNvPr id="867333" name="Text Box 5"/>
          <p:cNvSpPr txBox="1">
            <a:spLocks noChangeArrowheads="1"/>
          </p:cNvSpPr>
          <p:nvPr/>
        </p:nvSpPr>
        <p:spPr bwMode="auto">
          <a:xfrm>
            <a:off x="457200" y="5805488"/>
            <a:ext cx="8305800" cy="519112"/>
          </a:xfrm>
          <a:prstGeom prst="rect">
            <a:avLst/>
          </a:prstGeom>
          <a:noFill/>
          <a:ln w="9525">
            <a:noFill/>
            <a:miter lim="800000"/>
            <a:headEnd/>
            <a:tailEnd/>
          </a:ln>
          <a:effectLst/>
        </p:spPr>
        <p:txBody>
          <a:bodyPr>
            <a:spAutoFit/>
          </a:bodyPr>
          <a:lstStyle/>
          <a:p>
            <a:pPr algn="ctr">
              <a:buFontTx/>
              <a:buChar char="•"/>
            </a:pPr>
            <a:r>
              <a:rPr lang="en-US" sz="2800">
                <a:latin typeface="Tahoma" charset="0"/>
              </a:rPr>
              <a:t>Good housekeeping is critical</a:t>
            </a:r>
          </a:p>
        </p:txBody>
      </p:sp>
      <p:pic>
        <p:nvPicPr>
          <p:cNvPr id="867334" name="Picture 6" descr="IMG_1595"/>
          <p:cNvPicPr>
            <a:picLocks noChangeAspect="1" noChangeArrowheads="1"/>
          </p:cNvPicPr>
          <p:nvPr/>
        </p:nvPicPr>
        <p:blipFill>
          <a:blip r:embed="rId3" cstate="email"/>
          <a:srcRect/>
          <a:stretch>
            <a:fillRect/>
          </a:stretch>
        </p:blipFill>
        <p:spPr bwMode="auto">
          <a:xfrm>
            <a:off x="5424488" y="1589088"/>
            <a:ext cx="3149600" cy="4200525"/>
          </a:xfrm>
          <a:prstGeom prst="rect">
            <a:avLst/>
          </a:prstGeom>
          <a:noFill/>
          <a:ln w="50800">
            <a:solidFill>
              <a:schemeClr val="tx1"/>
            </a:solidFill>
            <a:miter lim="800000"/>
            <a:headEnd/>
            <a:tailEnd/>
          </a:ln>
        </p:spPr>
      </p:pic>
      <p:pic>
        <p:nvPicPr>
          <p:cNvPr id="867335" name="Picture 7" descr="npo000045"/>
          <p:cNvPicPr>
            <a:picLocks noChangeAspect="1" noChangeArrowheads="1"/>
          </p:cNvPicPr>
          <p:nvPr/>
        </p:nvPicPr>
        <p:blipFill>
          <a:blip r:embed="rId4" cstate="email"/>
          <a:srcRect/>
          <a:stretch>
            <a:fillRect/>
          </a:stretch>
        </p:blipFill>
        <p:spPr bwMode="auto">
          <a:xfrm>
            <a:off x="0" y="1851025"/>
            <a:ext cx="5395913" cy="3108325"/>
          </a:xfrm>
          <a:prstGeom prst="rect">
            <a:avLst/>
          </a:prstGeom>
          <a:noFill/>
          <a:ln w="50800">
            <a:solidFill>
              <a:schemeClr val="tx1"/>
            </a:solidFill>
            <a:miter lim="800000"/>
            <a:headEnd/>
            <a:tailEnd/>
          </a:ln>
          <a:effectLst/>
        </p:spPr>
      </p:pic>
    </p:spTree>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a:t>		   </a:t>
            </a:r>
            <a:fld id="{D6384B02-F564-4FE4-933C-A03EF9D3976D}" type="slidenum">
              <a:rPr lang="en-US"/>
              <a:pPr/>
              <a:t>74</a:t>
            </a:fld>
            <a:endParaRPr lang="en-US"/>
          </a:p>
        </p:txBody>
      </p:sp>
      <p:sp>
        <p:nvSpPr>
          <p:cNvPr id="869378" name="Rectangle 2"/>
          <p:cNvSpPr>
            <a:spLocks noGrp="1" noChangeArrowheads="1"/>
          </p:cNvSpPr>
          <p:nvPr>
            <p:ph type="body" sz="half" idx="1"/>
          </p:nvPr>
        </p:nvSpPr>
        <p:spPr>
          <a:xfrm>
            <a:off x="134938" y="5008563"/>
            <a:ext cx="8213725" cy="1371600"/>
          </a:xfrm>
        </p:spPr>
        <p:txBody>
          <a:bodyPr/>
          <a:lstStyle/>
          <a:p>
            <a:r>
              <a:rPr lang="en-US"/>
              <a:t>Cover trash cans/bins when storm is predicted</a:t>
            </a:r>
          </a:p>
          <a:p>
            <a:r>
              <a:rPr lang="en-US"/>
              <a:t>Empty at least every week</a:t>
            </a:r>
          </a:p>
        </p:txBody>
      </p:sp>
      <p:pic>
        <p:nvPicPr>
          <p:cNvPr id="869379" name="Picture 4" descr="npo0000ad"/>
          <p:cNvPicPr>
            <a:picLocks noChangeAspect="1" noChangeArrowheads="1"/>
          </p:cNvPicPr>
          <p:nvPr/>
        </p:nvPicPr>
        <p:blipFill>
          <a:blip r:embed="rId3" cstate="email"/>
          <a:srcRect/>
          <a:stretch>
            <a:fillRect/>
          </a:stretch>
        </p:blipFill>
        <p:spPr bwMode="auto">
          <a:xfrm>
            <a:off x="184150" y="1730375"/>
            <a:ext cx="3822700" cy="2811463"/>
          </a:xfrm>
          <a:prstGeom prst="rect">
            <a:avLst/>
          </a:prstGeom>
          <a:noFill/>
          <a:ln w="50800">
            <a:solidFill>
              <a:schemeClr val="tx1"/>
            </a:solidFill>
            <a:miter lim="800000"/>
            <a:headEnd/>
            <a:tailEnd/>
          </a:ln>
          <a:effectLst/>
        </p:spPr>
      </p:pic>
      <p:sp>
        <p:nvSpPr>
          <p:cNvPr id="869380" name="Text Box 4"/>
          <p:cNvSpPr txBox="1">
            <a:spLocks noChangeArrowheads="1"/>
          </p:cNvSpPr>
          <p:nvPr/>
        </p:nvSpPr>
        <p:spPr bwMode="auto">
          <a:xfrm>
            <a:off x="1981200" y="304800"/>
            <a:ext cx="4953000" cy="457200"/>
          </a:xfrm>
          <a:prstGeom prst="rect">
            <a:avLst/>
          </a:prstGeom>
          <a:noFill/>
          <a:ln w="9525">
            <a:noFill/>
            <a:miter lim="800000"/>
            <a:headEnd/>
            <a:tailEnd/>
          </a:ln>
          <a:effectLst/>
        </p:spPr>
        <p:txBody>
          <a:bodyPr>
            <a:spAutoFit/>
          </a:bodyPr>
          <a:lstStyle/>
          <a:p>
            <a:pPr algn="ctr">
              <a:spcBef>
                <a:spcPct val="50000"/>
              </a:spcBef>
            </a:pPr>
            <a:endParaRPr lang="en-US" sz="2400">
              <a:latin typeface="Times New Roman" charset="0"/>
            </a:endParaRPr>
          </a:p>
        </p:txBody>
      </p:sp>
      <p:sp>
        <p:nvSpPr>
          <p:cNvPr id="869381" name="Rectangle 5"/>
          <p:cNvSpPr>
            <a:spLocks noChangeArrowheads="1"/>
          </p:cNvSpPr>
          <p:nvPr/>
        </p:nvSpPr>
        <p:spPr bwMode="auto">
          <a:xfrm>
            <a:off x="2057400" y="228600"/>
            <a:ext cx="4953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Construction Waste</a:t>
            </a:r>
          </a:p>
        </p:txBody>
      </p:sp>
      <p:sp>
        <p:nvSpPr>
          <p:cNvPr id="869383" name="Text Box 7"/>
          <p:cNvSpPr txBox="1">
            <a:spLocks noChangeArrowheads="1"/>
          </p:cNvSpPr>
          <p:nvPr/>
        </p:nvSpPr>
        <p:spPr bwMode="auto">
          <a:xfrm>
            <a:off x="2971800" y="990600"/>
            <a:ext cx="3200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9900"/>
                </a:solidFill>
                <a:latin typeface="Tahoma" charset="0"/>
              </a:rPr>
              <a:t>Better Practice</a:t>
            </a:r>
          </a:p>
        </p:txBody>
      </p:sp>
      <p:pic>
        <p:nvPicPr>
          <p:cNvPr id="869384" name="Picture 8" descr="trashmetal"/>
          <p:cNvPicPr>
            <a:picLocks noChangeAspect="1" noChangeArrowheads="1"/>
          </p:cNvPicPr>
          <p:nvPr/>
        </p:nvPicPr>
        <p:blipFill>
          <a:blip r:embed="rId4" cstate="email"/>
          <a:srcRect/>
          <a:stretch>
            <a:fillRect/>
          </a:stretch>
        </p:blipFill>
        <p:spPr bwMode="auto">
          <a:xfrm>
            <a:off x="4183063" y="1600200"/>
            <a:ext cx="4773612" cy="3086100"/>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a:t>		   </a:t>
            </a:r>
            <a:fld id="{CDE626EA-C6CA-41CB-B1F5-775D963802ED}" type="slidenum">
              <a:rPr lang="en-US"/>
              <a:pPr/>
              <a:t>75</a:t>
            </a:fld>
            <a:endParaRPr lang="en-US"/>
          </a:p>
        </p:txBody>
      </p:sp>
      <p:sp>
        <p:nvSpPr>
          <p:cNvPr id="871426"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Sawcutting</a:t>
            </a:r>
          </a:p>
        </p:txBody>
      </p:sp>
      <p:sp>
        <p:nvSpPr>
          <p:cNvPr id="871427" name="Text Box 3"/>
          <p:cNvSpPr txBox="1">
            <a:spLocks noChangeArrowheads="1"/>
          </p:cNvSpPr>
          <p:nvPr/>
        </p:nvSpPr>
        <p:spPr bwMode="auto">
          <a:xfrm>
            <a:off x="152400" y="1143000"/>
            <a:ext cx="41910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3300"/>
                </a:solidFill>
                <a:latin typeface="Tahoma" charset="0"/>
              </a:rPr>
              <a:t>Potential Violation</a:t>
            </a:r>
          </a:p>
        </p:txBody>
      </p:sp>
      <p:sp>
        <p:nvSpPr>
          <p:cNvPr id="871428" name="Text Box 4"/>
          <p:cNvSpPr txBox="1">
            <a:spLocks noChangeArrowheads="1"/>
          </p:cNvSpPr>
          <p:nvPr/>
        </p:nvSpPr>
        <p:spPr bwMode="auto">
          <a:xfrm>
            <a:off x="5029200" y="1144588"/>
            <a:ext cx="3200400" cy="519112"/>
          </a:xfrm>
          <a:prstGeom prst="rect">
            <a:avLst/>
          </a:prstGeom>
          <a:noFill/>
          <a:ln w="9525">
            <a:noFill/>
            <a:miter lim="800000"/>
            <a:headEnd/>
            <a:tailEnd/>
          </a:ln>
          <a:effectLst/>
        </p:spPr>
        <p:txBody>
          <a:bodyPr>
            <a:spAutoFit/>
          </a:bodyPr>
          <a:lstStyle/>
          <a:p>
            <a:pPr algn="ctr">
              <a:spcBef>
                <a:spcPct val="50000"/>
              </a:spcBef>
            </a:pPr>
            <a:r>
              <a:rPr lang="en-US" sz="2800" b="1">
                <a:solidFill>
                  <a:srgbClr val="009900"/>
                </a:solidFill>
                <a:latin typeface="Tahoma" charset="0"/>
              </a:rPr>
              <a:t>Better Practice</a:t>
            </a:r>
          </a:p>
        </p:txBody>
      </p:sp>
      <p:sp>
        <p:nvSpPr>
          <p:cNvPr id="871430" name="Text Box 6"/>
          <p:cNvSpPr txBox="1">
            <a:spLocks noChangeArrowheads="1"/>
          </p:cNvSpPr>
          <p:nvPr/>
        </p:nvSpPr>
        <p:spPr bwMode="auto">
          <a:xfrm>
            <a:off x="4965700" y="4495800"/>
            <a:ext cx="4168775" cy="1187450"/>
          </a:xfrm>
          <a:prstGeom prst="rect">
            <a:avLst/>
          </a:prstGeom>
          <a:noFill/>
          <a:ln w="9525">
            <a:noFill/>
            <a:miter lim="800000"/>
            <a:headEnd/>
            <a:tailEnd/>
          </a:ln>
          <a:effectLst/>
        </p:spPr>
        <p:txBody>
          <a:bodyPr>
            <a:spAutoFit/>
          </a:bodyPr>
          <a:lstStyle/>
          <a:p>
            <a:pPr>
              <a:buFontTx/>
              <a:buChar char="•"/>
            </a:pPr>
            <a:r>
              <a:rPr lang="en-US" sz="2400">
                <a:latin typeface="Tahoma" charset="0"/>
              </a:rPr>
              <a:t>Vacuum saw cut slurry</a:t>
            </a:r>
          </a:p>
          <a:p>
            <a:pPr>
              <a:buFontTx/>
              <a:buChar char="•"/>
            </a:pPr>
            <a:r>
              <a:rPr lang="en-US" sz="2400">
                <a:latin typeface="Tahoma" charset="0"/>
              </a:rPr>
              <a:t>Away from concentrated flow paths</a:t>
            </a:r>
          </a:p>
        </p:txBody>
      </p:sp>
      <p:sp>
        <p:nvSpPr>
          <p:cNvPr id="871431" name="Text Box 7"/>
          <p:cNvSpPr txBox="1">
            <a:spLocks noChangeArrowheads="1"/>
          </p:cNvSpPr>
          <p:nvPr/>
        </p:nvSpPr>
        <p:spPr bwMode="auto">
          <a:xfrm>
            <a:off x="457200" y="4057650"/>
            <a:ext cx="3505200" cy="822325"/>
          </a:xfrm>
          <a:prstGeom prst="rect">
            <a:avLst/>
          </a:prstGeom>
          <a:noFill/>
          <a:ln w="9525">
            <a:noFill/>
            <a:miter lim="800000"/>
            <a:headEnd/>
            <a:tailEnd/>
          </a:ln>
          <a:effectLst/>
        </p:spPr>
        <p:txBody>
          <a:bodyPr>
            <a:spAutoFit/>
          </a:bodyPr>
          <a:lstStyle/>
          <a:p>
            <a:pPr>
              <a:buFontTx/>
              <a:buChar char="•"/>
            </a:pPr>
            <a:r>
              <a:rPr lang="en-US" sz="2400">
                <a:latin typeface="Tahoma" charset="0"/>
              </a:rPr>
              <a:t>Discharge to gutter/storm drain</a:t>
            </a:r>
          </a:p>
        </p:txBody>
      </p:sp>
      <p:pic>
        <p:nvPicPr>
          <p:cNvPr id="871433" name="Picture 9" descr="2002 07 01 Sawcut West of Temple on 4th"/>
          <p:cNvPicPr>
            <a:picLocks noChangeAspect="1" noChangeArrowheads="1"/>
          </p:cNvPicPr>
          <p:nvPr/>
        </p:nvPicPr>
        <p:blipFill>
          <a:blip r:embed="rId3" cstate="email"/>
          <a:srcRect/>
          <a:stretch>
            <a:fillRect/>
          </a:stretch>
        </p:blipFill>
        <p:spPr bwMode="auto">
          <a:xfrm>
            <a:off x="5000625" y="1657350"/>
            <a:ext cx="3848100" cy="2886075"/>
          </a:xfrm>
          <a:prstGeom prst="rect">
            <a:avLst/>
          </a:prstGeom>
          <a:noFill/>
          <a:ln w="50800">
            <a:solidFill>
              <a:schemeClr val="tx1"/>
            </a:solidFill>
            <a:miter lim="800000"/>
            <a:headEnd/>
            <a:tailEnd/>
          </a:ln>
        </p:spPr>
      </p:pic>
      <p:pic>
        <p:nvPicPr>
          <p:cNvPr id="871434" name="Picture 7" descr="npo00006b"/>
          <p:cNvPicPr>
            <a:picLocks noChangeAspect="1" noChangeArrowheads="1"/>
          </p:cNvPicPr>
          <p:nvPr/>
        </p:nvPicPr>
        <p:blipFill>
          <a:blip r:embed="rId4" cstate="email">
            <a:lum bright="12000"/>
          </a:blip>
          <a:srcRect/>
          <a:stretch>
            <a:fillRect/>
          </a:stretch>
        </p:blipFill>
        <p:spPr bwMode="auto">
          <a:xfrm>
            <a:off x="276225" y="1666875"/>
            <a:ext cx="4110038" cy="2241550"/>
          </a:xfrm>
          <a:prstGeom prst="rect">
            <a:avLst/>
          </a:prstGeom>
          <a:noFill/>
          <a:ln w="50800">
            <a:solidFill>
              <a:srgbClr val="000000"/>
            </a:solidFill>
            <a:miter lim="800000"/>
            <a:headEnd/>
            <a:tailEnd/>
          </a:ln>
          <a:effectLst/>
        </p:spPr>
      </p:pic>
    </p:spTree>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		   </a:t>
            </a:r>
            <a:fld id="{4438F602-CBDD-451B-AC58-4BFCB9D988C9}" type="slidenum">
              <a:rPr lang="en-US"/>
              <a:pPr/>
              <a:t>76</a:t>
            </a:fld>
            <a:endParaRPr lang="en-US"/>
          </a:p>
        </p:txBody>
      </p:sp>
      <p:sp>
        <p:nvSpPr>
          <p:cNvPr id="873475" name="Text Box 3"/>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Secondary Containment</a:t>
            </a:r>
          </a:p>
        </p:txBody>
      </p:sp>
      <p:sp>
        <p:nvSpPr>
          <p:cNvPr id="873476" name="Text Box 4"/>
          <p:cNvSpPr txBox="1">
            <a:spLocks noChangeArrowheads="1"/>
          </p:cNvSpPr>
          <p:nvPr/>
        </p:nvSpPr>
        <p:spPr bwMode="auto">
          <a:xfrm>
            <a:off x="2514600" y="990600"/>
            <a:ext cx="41910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3300"/>
                </a:solidFill>
                <a:latin typeface="Tahoma" charset="0"/>
              </a:rPr>
              <a:t>Potential Violations</a:t>
            </a:r>
          </a:p>
        </p:txBody>
      </p:sp>
      <p:sp>
        <p:nvSpPr>
          <p:cNvPr id="873477" name="Text Box 5"/>
          <p:cNvSpPr txBox="1">
            <a:spLocks noChangeArrowheads="1"/>
          </p:cNvSpPr>
          <p:nvPr/>
        </p:nvSpPr>
        <p:spPr bwMode="auto">
          <a:xfrm>
            <a:off x="0" y="5035550"/>
            <a:ext cx="4213225" cy="1373188"/>
          </a:xfrm>
          <a:prstGeom prst="rect">
            <a:avLst/>
          </a:prstGeom>
          <a:noFill/>
          <a:ln w="9525">
            <a:noFill/>
            <a:miter lim="800000"/>
            <a:headEnd/>
            <a:tailEnd/>
          </a:ln>
          <a:effectLst/>
        </p:spPr>
        <p:txBody>
          <a:bodyPr>
            <a:spAutoFit/>
          </a:bodyPr>
          <a:lstStyle/>
          <a:p>
            <a:pPr>
              <a:buFontTx/>
              <a:buChar char="•"/>
            </a:pPr>
            <a:r>
              <a:rPr lang="en-US" sz="2800">
                <a:latin typeface="Tahoma" charset="0"/>
              </a:rPr>
              <a:t>Storage of fuel/oils</a:t>
            </a:r>
          </a:p>
          <a:p>
            <a:pPr>
              <a:buFontTx/>
              <a:buChar char="•"/>
            </a:pPr>
            <a:r>
              <a:rPr lang="en-US" sz="2800">
                <a:latin typeface="Tahoma" charset="0"/>
              </a:rPr>
              <a:t>Improper storage</a:t>
            </a:r>
          </a:p>
          <a:p>
            <a:pPr>
              <a:buFontTx/>
              <a:buChar char="•"/>
            </a:pPr>
            <a:r>
              <a:rPr lang="en-US" sz="2800">
                <a:latin typeface="Tahoma" charset="0"/>
              </a:rPr>
              <a:t>No containment</a:t>
            </a:r>
          </a:p>
        </p:txBody>
      </p:sp>
      <p:pic>
        <p:nvPicPr>
          <p:cNvPr id="873480" name="Picture 1032" descr="npo000073"/>
          <p:cNvPicPr>
            <a:picLocks noChangeAspect="1" noChangeArrowheads="1"/>
          </p:cNvPicPr>
          <p:nvPr/>
        </p:nvPicPr>
        <p:blipFill>
          <a:blip r:embed="rId3" cstate="email"/>
          <a:srcRect/>
          <a:stretch>
            <a:fillRect/>
          </a:stretch>
        </p:blipFill>
        <p:spPr bwMode="auto">
          <a:xfrm>
            <a:off x="382588" y="1522413"/>
            <a:ext cx="4545012" cy="3498850"/>
          </a:xfrm>
          <a:prstGeom prst="rect">
            <a:avLst/>
          </a:prstGeom>
          <a:noFill/>
          <a:ln w="50800">
            <a:solidFill>
              <a:schemeClr val="tx1"/>
            </a:solidFill>
            <a:miter lim="800000"/>
            <a:headEnd/>
            <a:tailEnd/>
          </a:ln>
          <a:effectLst/>
        </p:spPr>
      </p:pic>
      <p:pic>
        <p:nvPicPr>
          <p:cNvPr id="873481" name="Picture 1033" descr="npo000075"/>
          <p:cNvPicPr>
            <a:picLocks noChangeAspect="1" noChangeArrowheads="1"/>
          </p:cNvPicPr>
          <p:nvPr/>
        </p:nvPicPr>
        <p:blipFill>
          <a:blip r:embed="rId4" cstate="email"/>
          <a:srcRect/>
          <a:stretch>
            <a:fillRect/>
          </a:stretch>
        </p:blipFill>
        <p:spPr bwMode="auto">
          <a:xfrm>
            <a:off x="5032375" y="1524000"/>
            <a:ext cx="3876675" cy="3968750"/>
          </a:xfrm>
          <a:prstGeom prst="rect">
            <a:avLst/>
          </a:prstGeom>
          <a:noFill/>
          <a:ln w="50800">
            <a:solidFill>
              <a:schemeClr val="tx1"/>
            </a:solidFill>
            <a:miter lim="800000"/>
            <a:headEnd/>
            <a:tailEnd/>
          </a:ln>
          <a:effectLst/>
        </p:spPr>
      </p:pic>
    </p:spTree>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a:t>		   </a:t>
            </a:r>
            <a:fld id="{C563E604-63A3-46CF-AF75-D625476825C6}" type="slidenum">
              <a:rPr lang="en-US"/>
              <a:pPr/>
              <a:t>77</a:t>
            </a:fld>
            <a:endParaRPr lang="en-US"/>
          </a:p>
        </p:txBody>
      </p:sp>
      <p:sp>
        <p:nvSpPr>
          <p:cNvPr id="875522"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spcBef>
                <a:spcPct val="50000"/>
              </a:spcBef>
            </a:pPr>
            <a:r>
              <a:rPr lang="en-US" sz="3200" b="1">
                <a:latin typeface="Tahoma" charset="0"/>
              </a:rPr>
              <a:t>Secondary Containment</a:t>
            </a:r>
          </a:p>
        </p:txBody>
      </p:sp>
      <p:sp>
        <p:nvSpPr>
          <p:cNvPr id="875523" name="Text Box 3"/>
          <p:cNvSpPr txBox="1">
            <a:spLocks noChangeArrowheads="1"/>
          </p:cNvSpPr>
          <p:nvPr/>
        </p:nvSpPr>
        <p:spPr bwMode="auto">
          <a:xfrm>
            <a:off x="3048000" y="990600"/>
            <a:ext cx="3200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9900"/>
                </a:solidFill>
                <a:latin typeface="Tahoma" charset="0"/>
              </a:rPr>
              <a:t>Better Practice</a:t>
            </a:r>
          </a:p>
        </p:txBody>
      </p:sp>
      <p:sp>
        <p:nvSpPr>
          <p:cNvPr id="875524" name="Text Box 4"/>
          <p:cNvSpPr txBox="1">
            <a:spLocks noChangeArrowheads="1"/>
          </p:cNvSpPr>
          <p:nvPr/>
        </p:nvSpPr>
        <p:spPr bwMode="auto">
          <a:xfrm>
            <a:off x="381000" y="5226050"/>
            <a:ext cx="8305800" cy="946150"/>
          </a:xfrm>
          <a:prstGeom prst="rect">
            <a:avLst/>
          </a:prstGeom>
          <a:noFill/>
          <a:ln w="9525">
            <a:noFill/>
            <a:miter lim="800000"/>
            <a:headEnd/>
            <a:tailEnd/>
          </a:ln>
          <a:effectLst/>
        </p:spPr>
        <p:txBody>
          <a:bodyPr>
            <a:spAutoFit/>
          </a:bodyPr>
          <a:lstStyle/>
          <a:p>
            <a:pPr algn="ctr">
              <a:buFontTx/>
              <a:buChar char="•"/>
            </a:pPr>
            <a:r>
              <a:rPr lang="en-US" sz="2800">
                <a:latin typeface="Tahoma" charset="0"/>
              </a:rPr>
              <a:t>Do not store fuel on site</a:t>
            </a:r>
          </a:p>
          <a:p>
            <a:pPr algn="ctr">
              <a:buFontTx/>
              <a:buChar char="•"/>
            </a:pPr>
            <a:r>
              <a:rPr lang="en-US" sz="2800">
                <a:latin typeface="Tahoma" charset="0"/>
              </a:rPr>
              <a:t>Use proper secondary containment</a:t>
            </a:r>
          </a:p>
        </p:txBody>
      </p:sp>
      <p:pic>
        <p:nvPicPr>
          <p:cNvPr id="875526" name="Picture 6" descr="npo0000ed"/>
          <p:cNvPicPr>
            <a:picLocks noChangeAspect="1" noChangeArrowheads="1"/>
          </p:cNvPicPr>
          <p:nvPr/>
        </p:nvPicPr>
        <p:blipFill>
          <a:blip r:embed="rId3" cstate="email"/>
          <a:srcRect/>
          <a:stretch>
            <a:fillRect/>
          </a:stretch>
        </p:blipFill>
        <p:spPr bwMode="auto">
          <a:xfrm>
            <a:off x="4876800" y="1981200"/>
            <a:ext cx="4038600" cy="3028950"/>
          </a:xfrm>
          <a:prstGeom prst="rect">
            <a:avLst/>
          </a:prstGeom>
          <a:noFill/>
          <a:ln w="50800">
            <a:solidFill>
              <a:schemeClr val="tx1"/>
            </a:solidFill>
            <a:miter lim="800000"/>
            <a:headEnd/>
            <a:tailEnd/>
          </a:ln>
          <a:effectLst/>
        </p:spPr>
      </p:pic>
      <p:pic>
        <p:nvPicPr>
          <p:cNvPr id="875527" name="Picture 8" descr="npo000077"/>
          <p:cNvPicPr>
            <a:picLocks noChangeAspect="1" noChangeArrowheads="1"/>
          </p:cNvPicPr>
          <p:nvPr/>
        </p:nvPicPr>
        <p:blipFill>
          <a:blip r:embed="rId4" cstate="email"/>
          <a:srcRect/>
          <a:stretch>
            <a:fillRect/>
          </a:stretch>
        </p:blipFill>
        <p:spPr bwMode="auto">
          <a:xfrm>
            <a:off x="619125" y="2000250"/>
            <a:ext cx="4027488" cy="3017838"/>
          </a:xfrm>
          <a:prstGeom prst="rect">
            <a:avLst/>
          </a:prstGeom>
          <a:noFill/>
          <a:ln w="50800">
            <a:solidFill>
              <a:schemeClr val="tx1"/>
            </a:solidFill>
            <a:miter lim="800000"/>
            <a:headEnd/>
            <a:tailEnd/>
          </a:ln>
          <a:effectLst/>
        </p:spPr>
      </p:pic>
    </p:spTree>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a:t>		   </a:t>
            </a:r>
            <a:fld id="{207D7C09-1B76-4D40-9A3D-298E3231EA4B}" type="slidenum">
              <a:rPr lang="en-US"/>
              <a:pPr/>
              <a:t>78</a:t>
            </a:fld>
            <a:endParaRPr lang="en-US"/>
          </a:p>
        </p:txBody>
      </p:sp>
      <p:sp>
        <p:nvSpPr>
          <p:cNvPr id="877570" name="Text Box 2"/>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r>
              <a:rPr lang="en-US" sz="3200" b="1">
                <a:latin typeface="Tahoma" charset="0"/>
              </a:rPr>
              <a:t>Portable Toilets</a:t>
            </a:r>
          </a:p>
        </p:txBody>
      </p:sp>
      <p:sp>
        <p:nvSpPr>
          <p:cNvPr id="877571" name="Text Box 3"/>
          <p:cNvSpPr txBox="1">
            <a:spLocks noChangeArrowheads="1"/>
          </p:cNvSpPr>
          <p:nvPr/>
        </p:nvSpPr>
        <p:spPr bwMode="auto">
          <a:xfrm>
            <a:off x="914400" y="5715000"/>
            <a:ext cx="7467600" cy="519113"/>
          </a:xfrm>
          <a:prstGeom prst="rect">
            <a:avLst/>
          </a:prstGeom>
          <a:noFill/>
          <a:ln w="9525">
            <a:noFill/>
            <a:miter lim="800000"/>
            <a:headEnd/>
            <a:tailEnd/>
          </a:ln>
          <a:effectLst/>
        </p:spPr>
        <p:txBody>
          <a:bodyPr>
            <a:spAutoFit/>
          </a:bodyPr>
          <a:lstStyle/>
          <a:p>
            <a:pPr>
              <a:buFontTx/>
              <a:buChar char="•"/>
            </a:pPr>
            <a:r>
              <a:rPr lang="en-US" sz="2800">
                <a:latin typeface="Tahoma" charset="0"/>
              </a:rPr>
              <a:t>Avoid placement in street gutter / flow areas</a:t>
            </a:r>
          </a:p>
        </p:txBody>
      </p:sp>
      <p:sp>
        <p:nvSpPr>
          <p:cNvPr id="877572" name="Text Box 4"/>
          <p:cNvSpPr txBox="1">
            <a:spLocks noChangeArrowheads="1"/>
          </p:cNvSpPr>
          <p:nvPr/>
        </p:nvSpPr>
        <p:spPr bwMode="auto">
          <a:xfrm>
            <a:off x="2209800" y="1143000"/>
            <a:ext cx="41910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FF3300"/>
                </a:solidFill>
                <a:latin typeface="Tahoma" charset="0"/>
              </a:rPr>
              <a:t>Potential Violation</a:t>
            </a:r>
          </a:p>
        </p:txBody>
      </p:sp>
      <p:pic>
        <p:nvPicPr>
          <p:cNvPr id="877573" name="Picture 6" descr="npo000113"/>
          <p:cNvPicPr>
            <a:picLocks noChangeAspect="1" noChangeArrowheads="1"/>
          </p:cNvPicPr>
          <p:nvPr/>
        </p:nvPicPr>
        <p:blipFill>
          <a:blip r:embed="rId3" cstate="email"/>
          <a:srcRect/>
          <a:stretch>
            <a:fillRect/>
          </a:stretch>
        </p:blipFill>
        <p:spPr bwMode="auto">
          <a:xfrm>
            <a:off x="228600" y="1676400"/>
            <a:ext cx="3592513" cy="3405188"/>
          </a:xfrm>
          <a:prstGeom prst="rect">
            <a:avLst/>
          </a:prstGeom>
          <a:noFill/>
          <a:ln w="50800">
            <a:solidFill>
              <a:schemeClr val="tx1"/>
            </a:solidFill>
            <a:miter lim="800000"/>
            <a:headEnd/>
            <a:tailEnd/>
          </a:ln>
          <a:effectLst/>
        </p:spPr>
      </p:pic>
      <p:pic>
        <p:nvPicPr>
          <p:cNvPr id="877574" name="Picture 8" descr="npo000115"/>
          <p:cNvPicPr>
            <a:picLocks noChangeAspect="1" noChangeArrowheads="1"/>
          </p:cNvPicPr>
          <p:nvPr/>
        </p:nvPicPr>
        <p:blipFill>
          <a:blip r:embed="rId4" cstate="email">
            <a:lum bright="6000"/>
          </a:blip>
          <a:srcRect/>
          <a:stretch>
            <a:fillRect/>
          </a:stretch>
        </p:blipFill>
        <p:spPr bwMode="auto">
          <a:xfrm>
            <a:off x="2895600" y="2362200"/>
            <a:ext cx="4038600" cy="3048000"/>
          </a:xfrm>
          <a:prstGeom prst="rect">
            <a:avLst/>
          </a:prstGeom>
          <a:noFill/>
          <a:ln w="50800">
            <a:solidFill>
              <a:schemeClr val="tx1"/>
            </a:solidFill>
            <a:miter lim="800000"/>
            <a:headEnd/>
            <a:tailEnd/>
          </a:ln>
          <a:effectLst/>
        </p:spPr>
      </p:pic>
      <p:pic>
        <p:nvPicPr>
          <p:cNvPr id="877575" name="Picture 6" descr="npo00011b"/>
          <p:cNvPicPr>
            <a:picLocks noChangeAspect="1" noChangeArrowheads="1"/>
          </p:cNvPicPr>
          <p:nvPr/>
        </p:nvPicPr>
        <p:blipFill>
          <a:blip r:embed="rId5" cstate="email"/>
          <a:srcRect b="777"/>
          <a:stretch>
            <a:fillRect/>
          </a:stretch>
        </p:blipFill>
        <p:spPr bwMode="auto">
          <a:xfrm>
            <a:off x="6172200" y="1447800"/>
            <a:ext cx="3098800" cy="2828925"/>
          </a:xfrm>
          <a:prstGeom prst="rect">
            <a:avLst/>
          </a:prstGeom>
          <a:noFill/>
          <a:ln w="50800">
            <a:solidFill>
              <a:schemeClr val="tx1"/>
            </a:solidFill>
            <a:miter lim="800000"/>
            <a:headEnd/>
            <a:tailEnd/>
          </a:ln>
          <a:effectLst/>
        </p:spPr>
      </p:pic>
      <p:sp>
        <p:nvSpPr>
          <p:cNvPr id="877576" name="Oval 8"/>
          <p:cNvSpPr>
            <a:spLocks noChangeArrowheads="1"/>
          </p:cNvSpPr>
          <p:nvPr/>
        </p:nvSpPr>
        <p:spPr bwMode="auto">
          <a:xfrm>
            <a:off x="7086600" y="3581400"/>
            <a:ext cx="1219200" cy="609600"/>
          </a:xfrm>
          <a:prstGeom prst="ellipse">
            <a:avLst/>
          </a:prstGeom>
          <a:noFill/>
          <a:ln w="38100">
            <a:solidFill>
              <a:srgbClr val="FF0000"/>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		   </a:t>
            </a:r>
            <a:fld id="{45911414-F513-4125-ADE4-91B0C3013D80}" type="slidenum">
              <a:rPr lang="en-US"/>
              <a:pPr/>
              <a:t>79</a:t>
            </a:fld>
            <a:endParaRPr lang="en-US"/>
          </a:p>
        </p:txBody>
      </p:sp>
      <p:sp>
        <p:nvSpPr>
          <p:cNvPr id="879620" name="Text Box 4"/>
          <p:cNvSpPr txBox="1">
            <a:spLocks noChangeArrowheads="1"/>
          </p:cNvSpPr>
          <p:nvPr/>
        </p:nvSpPr>
        <p:spPr bwMode="auto">
          <a:xfrm>
            <a:off x="457200" y="365125"/>
            <a:ext cx="8382000" cy="579438"/>
          </a:xfrm>
          <a:prstGeom prst="rect">
            <a:avLst/>
          </a:prstGeom>
          <a:noFill/>
          <a:ln w="9525">
            <a:noFill/>
            <a:miter lim="800000"/>
            <a:headEnd/>
            <a:tailEnd/>
          </a:ln>
          <a:effectLst/>
        </p:spPr>
        <p:txBody>
          <a:bodyPr>
            <a:spAutoFit/>
          </a:bodyPr>
          <a:lstStyle/>
          <a:p>
            <a:pPr algn="ctr"/>
            <a:r>
              <a:rPr lang="en-US" sz="3200" b="1">
                <a:latin typeface="Tahoma" charset="0"/>
              </a:rPr>
              <a:t>Portable Toilets</a:t>
            </a:r>
          </a:p>
        </p:txBody>
      </p:sp>
      <p:sp>
        <p:nvSpPr>
          <p:cNvPr id="879621" name="Text Box 5"/>
          <p:cNvSpPr txBox="1">
            <a:spLocks noChangeArrowheads="1"/>
          </p:cNvSpPr>
          <p:nvPr/>
        </p:nvSpPr>
        <p:spPr bwMode="auto">
          <a:xfrm>
            <a:off x="3048000" y="1143000"/>
            <a:ext cx="3200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9900"/>
                </a:solidFill>
                <a:latin typeface="Tahoma" charset="0"/>
              </a:rPr>
              <a:t>Better Practice</a:t>
            </a:r>
          </a:p>
        </p:txBody>
      </p:sp>
      <p:sp>
        <p:nvSpPr>
          <p:cNvPr id="879622" name="Text Box 6"/>
          <p:cNvSpPr txBox="1">
            <a:spLocks noChangeArrowheads="1"/>
          </p:cNvSpPr>
          <p:nvPr/>
        </p:nvSpPr>
        <p:spPr bwMode="auto">
          <a:xfrm>
            <a:off x="457200" y="5867400"/>
            <a:ext cx="8305800" cy="519113"/>
          </a:xfrm>
          <a:prstGeom prst="rect">
            <a:avLst/>
          </a:prstGeom>
          <a:noFill/>
          <a:ln w="9525">
            <a:noFill/>
            <a:miter lim="800000"/>
            <a:headEnd/>
            <a:tailEnd/>
          </a:ln>
          <a:effectLst/>
        </p:spPr>
        <p:txBody>
          <a:bodyPr>
            <a:spAutoFit/>
          </a:bodyPr>
          <a:lstStyle/>
          <a:p>
            <a:pPr>
              <a:buFontTx/>
              <a:buChar char="•"/>
            </a:pPr>
            <a:r>
              <a:rPr lang="en-US" sz="2800">
                <a:latin typeface="Tahoma" charset="0"/>
              </a:rPr>
              <a:t>Placed out of gutters and flow paths</a:t>
            </a:r>
          </a:p>
        </p:txBody>
      </p:sp>
      <p:pic>
        <p:nvPicPr>
          <p:cNvPr id="879623" name="Picture 7" descr="portable-toilet"/>
          <p:cNvPicPr>
            <a:picLocks noChangeAspect="1" noChangeArrowheads="1"/>
          </p:cNvPicPr>
          <p:nvPr/>
        </p:nvPicPr>
        <p:blipFill>
          <a:blip r:embed="rId3" cstate="email"/>
          <a:srcRect/>
          <a:stretch>
            <a:fillRect/>
          </a:stretch>
        </p:blipFill>
        <p:spPr bwMode="auto">
          <a:xfrm>
            <a:off x="663575" y="1770063"/>
            <a:ext cx="2978150" cy="4092575"/>
          </a:xfrm>
          <a:prstGeom prst="rect">
            <a:avLst/>
          </a:prstGeom>
          <a:noFill/>
          <a:ln w="50800">
            <a:solidFill>
              <a:schemeClr val="tx1"/>
            </a:solidFill>
            <a:miter lim="800000"/>
            <a:headEnd/>
            <a:tailEnd/>
          </a:ln>
        </p:spPr>
      </p:pic>
      <p:pic>
        <p:nvPicPr>
          <p:cNvPr id="879624" name="Picture 8" descr="p1000048"/>
          <p:cNvPicPr>
            <a:picLocks noChangeAspect="1" noChangeArrowheads="1"/>
          </p:cNvPicPr>
          <p:nvPr/>
        </p:nvPicPr>
        <p:blipFill>
          <a:blip r:embed="rId4" cstate="email"/>
          <a:srcRect/>
          <a:stretch>
            <a:fillRect/>
          </a:stretch>
        </p:blipFill>
        <p:spPr bwMode="auto">
          <a:xfrm>
            <a:off x="3856038" y="1963738"/>
            <a:ext cx="4973637" cy="3729037"/>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381000"/>
            <a:ext cx="9144000" cy="1019175"/>
          </a:xfrm>
        </p:spPr>
        <p:txBody>
          <a:bodyPr/>
          <a:lstStyle/>
          <a:p>
            <a:r>
              <a:rPr lang="en-US" smtClean="0"/>
              <a:t>Compliance Activities: Risk Level 1</a:t>
            </a:r>
          </a:p>
        </p:txBody>
      </p:sp>
      <p:graphicFrame>
        <p:nvGraphicFramePr>
          <p:cNvPr id="4" name="Content Placeholder 3"/>
          <p:cNvGraphicFramePr>
            <a:graphicFrameLocks noGrp="1"/>
          </p:cNvGraphicFramePr>
          <p:nvPr>
            <p:ph idx="1"/>
          </p:nvPr>
        </p:nvGraphicFramePr>
        <p:xfrm>
          <a:off x="0" y="1422400"/>
          <a:ext cx="9144000" cy="3235960"/>
        </p:xfrm>
        <a:graphic>
          <a:graphicData uri="http://schemas.openxmlformats.org/drawingml/2006/table">
            <a:tbl>
              <a:tblPr firstRow="1" bandRow="1">
                <a:tableStyleId>{6E25E649-3F16-4E02-A733-19D2CDBF48F0}</a:tableStyleId>
              </a:tblPr>
              <a:tblGrid>
                <a:gridCol w="3821373"/>
                <a:gridCol w="5322627"/>
              </a:tblGrid>
              <a:tr h="370840">
                <a:tc>
                  <a:txBody>
                    <a:bodyPr/>
                    <a:lstStyle/>
                    <a:p>
                      <a:pPr algn="ctr"/>
                      <a:r>
                        <a:rPr lang="en-US" dirty="0" smtClean="0"/>
                        <a:t>Task</a:t>
                      </a:r>
                      <a:endParaRPr lang="en-US" dirty="0"/>
                    </a:p>
                  </a:txBody>
                  <a:tcPr/>
                </a:tc>
                <a:tc>
                  <a:txBody>
                    <a:bodyPr/>
                    <a:lstStyle/>
                    <a:p>
                      <a:pPr algn="ctr"/>
                      <a:r>
                        <a:rPr lang="en-US" dirty="0" smtClean="0"/>
                        <a:t>Submittal Requirement</a:t>
                      </a:r>
                      <a:endParaRPr lang="en-US" dirty="0"/>
                    </a:p>
                  </a:txBody>
                  <a:tcPr/>
                </a:tc>
              </a:tr>
              <a:tr h="370840">
                <a:tc>
                  <a:txBody>
                    <a:bodyPr/>
                    <a:lstStyle/>
                    <a:p>
                      <a:r>
                        <a:rPr lang="en-US" dirty="0" smtClean="0"/>
                        <a:t>Weekly Inspection Report</a:t>
                      </a:r>
                      <a:endParaRPr lang="en-US" dirty="0"/>
                    </a:p>
                  </a:txBody>
                  <a:tcPr/>
                </a:tc>
                <a:tc>
                  <a:txBody>
                    <a:bodyPr/>
                    <a:lstStyle/>
                    <a:p>
                      <a:r>
                        <a:rPr lang="en-US" dirty="0" smtClean="0"/>
                        <a:t>Hold in SWPPP, submit</a:t>
                      </a:r>
                      <a:r>
                        <a:rPr lang="en-US" baseline="0" dirty="0" smtClean="0"/>
                        <a:t> with Annual Report</a:t>
                      </a:r>
                      <a:endParaRPr lang="en-US" dirty="0"/>
                    </a:p>
                  </a:txBody>
                  <a:tcPr/>
                </a:tc>
              </a:tr>
              <a:tr h="370840">
                <a:tc>
                  <a:txBody>
                    <a:bodyPr/>
                    <a:lstStyle/>
                    <a:p>
                      <a:r>
                        <a:rPr lang="en-US" dirty="0" smtClean="0"/>
                        <a:t>Storm Event Inspection Report (pre/during/post</a:t>
                      </a:r>
                      <a:r>
                        <a:rPr lang="en-US" baseline="0" dirty="0" smtClean="0"/>
                        <a:t> storm)</a:t>
                      </a:r>
                      <a:endParaRPr lang="en-US" dirty="0"/>
                    </a:p>
                  </a:txBody>
                  <a:tcPr/>
                </a:tc>
                <a:tc>
                  <a:txBody>
                    <a:bodyPr/>
                    <a:lstStyle/>
                    <a:p>
                      <a:r>
                        <a:rPr lang="en-US" dirty="0" smtClean="0"/>
                        <a:t>Hold in SWPPP, submit with Annual Report</a:t>
                      </a:r>
                      <a:endParaRPr lang="en-US" dirty="0"/>
                    </a:p>
                  </a:txBody>
                  <a:tcPr/>
                </a:tc>
              </a:tr>
              <a:tr h="370840">
                <a:tc>
                  <a:txBody>
                    <a:bodyPr/>
                    <a:lstStyle/>
                    <a:p>
                      <a:r>
                        <a:rPr lang="en-US" dirty="0" smtClean="0"/>
                        <a:t>SWPPP Modifications</a:t>
                      </a:r>
                      <a:endParaRPr lang="en-US" dirty="0"/>
                    </a:p>
                  </a:txBody>
                  <a:tcPr/>
                </a:tc>
                <a:tc>
                  <a:txBody>
                    <a:bodyPr/>
                    <a:lstStyle/>
                    <a:p>
                      <a:r>
                        <a:rPr lang="en-US" dirty="0" smtClean="0"/>
                        <a:t>Upload major modifications</a:t>
                      </a:r>
                    </a:p>
                  </a:txBody>
                  <a:tcPr/>
                </a:tc>
              </a:tr>
              <a:tr h="370840">
                <a:tc>
                  <a:txBody>
                    <a:bodyPr/>
                    <a:lstStyle/>
                    <a:p>
                      <a:r>
                        <a:rPr lang="en-US" dirty="0" smtClean="0"/>
                        <a:t>Quarterly Non-Stormwater Inspection</a:t>
                      </a:r>
                      <a:endParaRPr lang="en-US" dirty="0"/>
                    </a:p>
                  </a:txBody>
                  <a:tcPr/>
                </a:tc>
                <a:tc>
                  <a:txBody>
                    <a:bodyPr/>
                    <a:lstStyle/>
                    <a:p>
                      <a:r>
                        <a:rPr lang="en-US" dirty="0" smtClean="0"/>
                        <a:t>Hold in SWPPP, submit with Annual Report</a:t>
                      </a:r>
                      <a:endParaRPr lang="en-US" dirty="0"/>
                    </a:p>
                  </a:txBody>
                  <a:tcPr/>
                </a:tc>
              </a:tr>
              <a:tr h="370840">
                <a:tc>
                  <a:txBody>
                    <a:bodyPr/>
                    <a:lstStyle/>
                    <a:p>
                      <a:r>
                        <a:rPr lang="en-US" dirty="0" smtClean="0"/>
                        <a:t>Non-visible Pollutant Monitoring</a:t>
                      </a:r>
                      <a:endParaRPr lang="en-US" dirty="0"/>
                    </a:p>
                  </a:txBody>
                  <a:tcPr/>
                </a:tc>
                <a:tc>
                  <a:txBody>
                    <a:bodyPr/>
                    <a:lstStyle/>
                    <a:p>
                      <a:r>
                        <a:rPr lang="en-US" baseline="0" dirty="0" smtClean="0"/>
                        <a:t>Hold in SWPPP, submit with Annual Report</a:t>
                      </a:r>
                      <a:endParaRPr lang="en-US" baseline="0" dirty="0"/>
                    </a:p>
                  </a:txBody>
                  <a:tcPr/>
                </a:tc>
              </a:tr>
              <a:tr h="370840">
                <a:tc>
                  <a:txBody>
                    <a:bodyPr/>
                    <a:lstStyle/>
                    <a:p>
                      <a:r>
                        <a:rPr lang="en-US" dirty="0" smtClean="0"/>
                        <a:t>Annual Report</a:t>
                      </a:r>
                      <a:endParaRPr lang="en-US" dirty="0"/>
                    </a:p>
                  </a:txBody>
                  <a:tcPr/>
                </a:tc>
                <a:tc>
                  <a:txBody>
                    <a:bodyPr/>
                    <a:lstStyle/>
                    <a:p>
                      <a:r>
                        <a:rPr lang="en-US" dirty="0" smtClean="0"/>
                        <a:t>Covers</a:t>
                      </a:r>
                      <a:r>
                        <a:rPr lang="en-US" baseline="0" dirty="0" smtClean="0"/>
                        <a:t> July 1 – June 30, Due September 1</a:t>
                      </a:r>
                      <a:endParaRPr lang="en-US" baseline="0" dirty="0"/>
                    </a:p>
                  </a:txBody>
                  <a:tcPr/>
                </a:tc>
              </a:tr>
              <a:tr h="370840">
                <a:tc>
                  <a:txBody>
                    <a:bodyPr/>
                    <a:lstStyle/>
                    <a:p>
                      <a:r>
                        <a:rPr lang="en-US" dirty="0" smtClean="0"/>
                        <a:t>Notice of Termination</a:t>
                      </a:r>
                      <a:endParaRPr lang="en-US" dirty="0"/>
                    </a:p>
                  </a:txBody>
                  <a:tcPr/>
                </a:tc>
                <a:tc>
                  <a:txBody>
                    <a:bodyPr/>
                    <a:lstStyle/>
                    <a:p>
                      <a:r>
                        <a:rPr lang="en-US" baseline="0" dirty="0" smtClean="0"/>
                        <a:t>Submit within 90 days of project completion</a:t>
                      </a:r>
                      <a:endParaRPr lang="en-US" baseline="0" dirty="0"/>
                    </a:p>
                  </a:txBody>
                  <a:tcPr/>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a:t>
            </a:r>
            <a:fld id="{076E8F5D-7B46-44BD-BCB0-7A78161B733E}" type="slidenum">
              <a:rPr lang="en-US"/>
              <a:pPr/>
              <a:t>80</a:t>
            </a:fld>
            <a:endParaRPr lang="en-US"/>
          </a:p>
        </p:txBody>
      </p:sp>
      <p:sp>
        <p:nvSpPr>
          <p:cNvPr id="886786" name="Rectangle 2"/>
          <p:cNvSpPr>
            <a:spLocks noGrp="1" noChangeArrowheads="1"/>
          </p:cNvSpPr>
          <p:nvPr>
            <p:ph type="title"/>
          </p:nvPr>
        </p:nvSpPr>
        <p:spPr/>
        <p:txBody>
          <a:bodyPr/>
          <a:lstStyle/>
          <a:p>
            <a:r>
              <a:rPr lang="en-US" dirty="0" smtClean="0"/>
              <a:t>Good or Bad?</a:t>
            </a:r>
            <a:endParaRPr lang="en-US" dirty="0"/>
          </a:p>
        </p:txBody>
      </p:sp>
      <p:pic>
        <p:nvPicPr>
          <p:cNvPr id="886788" name="Picture 4" descr="IMG_4203"/>
          <p:cNvPicPr>
            <a:picLocks noChangeAspect="1" noChangeArrowheads="1"/>
          </p:cNvPicPr>
          <p:nvPr/>
        </p:nvPicPr>
        <p:blipFill>
          <a:blip r:embed="rId2" cstate="email"/>
          <a:srcRect/>
          <a:stretch>
            <a:fillRect/>
          </a:stretch>
        </p:blipFill>
        <p:spPr bwMode="auto">
          <a:xfrm>
            <a:off x="354013" y="1362075"/>
            <a:ext cx="8556625" cy="4894263"/>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a:t>
            </a:r>
            <a:fld id="{348B7A35-F03B-4770-8A93-F43D5175E85D}" type="slidenum">
              <a:rPr lang="en-US"/>
              <a:pPr/>
              <a:t>81</a:t>
            </a:fld>
            <a:endParaRPr lang="en-US"/>
          </a:p>
        </p:txBody>
      </p:sp>
      <p:sp>
        <p:nvSpPr>
          <p:cNvPr id="1055746" name="Rectangle 2"/>
          <p:cNvSpPr>
            <a:spLocks noGrp="1" noChangeArrowheads="1"/>
          </p:cNvSpPr>
          <p:nvPr>
            <p:ph type="title"/>
          </p:nvPr>
        </p:nvSpPr>
        <p:spPr/>
        <p:txBody>
          <a:bodyPr/>
          <a:lstStyle/>
          <a:p>
            <a:r>
              <a:rPr lang="en-US" dirty="0" smtClean="0"/>
              <a:t>Good or Bad?</a:t>
            </a:r>
            <a:endParaRPr lang="en-US" dirty="0"/>
          </a:p>
        </p:txBody>
      </p:sp>
      <p:sp>
        <p:nvSpPr>
          <p:cNvPr id="1055747" name="Rectangle 3"/>
          <p:cNvSpPr>
            <a:spLocks noGrp="1" noChangeArrowheads="1"/>
          </p:cNvSpPr>
          <p:nvPr>
            <p:ph type="body" idx="1"/>
          </p:nvPr>
        </p:nvSpPr>
        <p:spPr/>
        <p:txBody>
          <a:bodyPr/>
          <a:lstStyle/>
          <a:p>
            <a:endParaRPr lang="en-US"/>
          </a:p>
        </p:txBody>
      </p:sp>
      <p:pic>
        <p:nvPicPr>
          <p:cNvPr id="1055748" name="Picture 4" descr="IMGP3522"/>
          <p:cNvPicPr>
            <a:picLocks noChangeAspect="1" noChangeArrowheads="1"/>
          </p:cNvPicPr>
          <p:nvPr/>
        </p:nvPicPr>
        <p:blipFill>
          <a:blip r:embed="rId2" cstate="email"/>
          <a:srcRect/>
          <a:stretch>
            <a:fillRect/>
          </a:stretch>
        </p:blipFill>
        <p:spPr bwMode="auto">
          <a:xfrm>
            <a:off x="639763" y="1277938"/>
            <a:ext cx="7646987" cy="5032375"/>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a:t>
            </a:r>
            <a:fld id="{BE27EAA3-819C-4E91-9320-3A191630FD39}" type="slidenum">
              <a:rPr lang="en-US"/>
              <a:pPr/>
              <a:t>82</a:t>
            </a:fld>
            <a:endParaRPr lang="en-US"/>
          </a:p>
        </p:txBody>
      </p:sp>
      <p:sp>
        <p:nvSpPr>
          <p:cNvPr id="887810" name="Rectangle 2"/>
          <p:cNvSpPr>
            <a:spLocks noGrp="1" noChangeArrowheads="1"/>
          </p:cNvSpPr>
          <p:nvPr>
            <p:ph type="title"/>
          </p:nvPr>
        </p:nvSpPr>
        <p:spPr/>
        <p:txBody>
          <a:bodyPr/>
          <a:lstStyle/>
          <a:p>
            <a:r>
              <a:rPr lang="en-US" dirty="0" smtClean="0"/>
              <a:t>Good or Bad?</a:t>
            </a:r>
            <a:endParaRPr lang="en-US" dirty="0"/>
          </a:p>
        </p:txBody>
      </p:sp>
      <p:pic>
        <p:nvPicPr>
          <p:cNvPr id="887812" name="Picture 4" descr="100_1949"/>
          <p:cNvPicPr>
            <a:picLocks noChangeAspect="1" noChangeArrowheads="1"/>
          </p:cNvPicPr>
          <p:nvPr/>
        </p:nvPicPr>
        <p:blipFill>
          <a:blip r:embed="rId2" cstate="email"/>
          <a:srcRect/>
          <a:stretch>
            <a:fillRect/>
          </a:stretch>
        </p:blipFill>
        <p:spPr bwMode="auto">
          <a:xfrm>
            <a:off x="352425" y="1168400"/>
            <a:ext cx="8796338" cy="5337175"/>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7"/>
          <p:cNvSpPr>
            <a:spLocks noGrp="1"/>
          </p:cNvSpPr>
          <p:nvPr>
            <p:ph type="ftr" sz="quarter" idx="11"/>
          </p:nvPr>
        </p:nvSpPr>
        <p:spPr/>
        <p:txBody>
          <a:bodyPr/>
          <a:lstStyle/>
          <a:p>
            <a:r>
              <a:rPr lang="en-US"/>
              <a:t>		   </a:t>
            </a:r>
            <a:fld id="{0F3765A1-7217-4DC3-9A2A-DCF2E8795284}" type="slidenum">
              <a:rPr lang="en-US"/>
              <a:pPr/>
              <a:t>83</a:t>
            </a:fld>
            <a:endParaRPr lang="en-US"/>
          </a:p>
        </p:txBody>
      </p:sp>
      <p:sp>
        <p:nvSpPr>
          <p:cNvPr id="888834" name="Rectangle 2"/>
          <p:cNvSpPr>
            <a:spLocks noGrp="1" noChangeArrowheads="1"/>
          </p:cNvSpPr>
          <p:nvPr>
            <p:ph type="title" sz="quarter"/>
          </p:nvPr>
        </p:nvSpPr>
        <p:spPr/>
        <p:txBody>
          <a:bodyPr/>
          <a:lstStyle/>
          <a:p>
            <a:r>
              <a:rPr lang="en-US" dirty="0" smtClean="0"/>
              <a:t>Good or Bad?</a:t>
            </a:r>
            <a:endParaRPr lang="en-US" dirty="0"/>
          </a:p>
        </p:txBody>
      </p:sp>
      <p:pic>
        <p:nvPicPr>
          <p:cNvPr id="888835" name="Picture 3" descr="100_1938"/>
          <p:cNvPicPr>
            <a:picLocks noGrp="1" noChangeAspect="1" noChangeArrowheads="1"/>
          </p:cNvPicPr>
          <p:nvPr>
            <p:ph sz="quarter" idx="2"/>
          </p:nvPr>
        </p:nvPicPr>
        <p:blipFill>
          <a:blip r:embed="rId3" cstate="email"/>
          <a:srcRect/>
          <a:stretch>
            <a:fillRect/>
          </a:stretch>
        </p:blipFill>
        <p:spPr>
          <a:xfrm>
            <a:off x="595313" y="1346200"/>
            <a:ext cx="8034337" cy="5062538"/>
          </a:xfrm>
          <a:noFill/>
          <a:ln w="50800">
            <a:solidFill>
              <a:schemeClr val="tx1"/>
            </a:solidFill>
          </a:ln>
        </p:spPr>
      </p:pic>
    </p:spTree>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a:t>
            </a:r>
            <a:fld id="{2AE25062-B470-4378-90A8-7ED264C2F968}" type="slidenum">
              <a:rPr lang="en-US"/>
              <a:pPr/>
              <a:t>84</a:t>
            </a:fld>
            <a:endParaRPr lang="en-US"/>
          </a:p>
        </p:txBody>
      </p:sp>
      <p:sp>
        <p:nvSpPr>
          <p:cNvPr id="890882" name="Rectangle 2"/>
          <p:cNvSpPr>
            <a:spLocks noGrp="1" noChangeArrowheads="1"/>
          </p:cNvSpPr>
          <p:nvPr>
            <p:ph type="title"/>
          </p:nvPr>
        </p:nvSpPr>
        <p:spPr/>
        <p:txBody>
          <a:bodyPr/>
          <a:lstStyle/>
          <a:p>
            <a:r>
              <a:rPr lang="en-US" dirty="0" smtClean="0"/>
              <a:t>Good or Bad?</a:t>
            </a:r>
            <a:endParaRPr lang="en-US" dirty="0"/>
          </a:p>
        </p:txBody>
      </p:sp>
      <p:pic>
        <p:nvPicPr>
          <p:cNvPr id="890884" name="Picture 4" descr="100_1934"/>
          <p:cNvPicPr>
            <a:picLocks noChangeAspect="1" noChangeArrowheads="1"/>
          </p:cNvPicPr>
          <p:nvPr/>
        </p:nvPicPr>
        <p:blipFill>
          <a:blip r:embed="rId2" cstate="email"/>
          <a:srcRect/>
          <a:stretch>
            <a:fillRect/>
          </a:stretch>
        </p:blipFill>
        <p:spPr bwMode="auto">
          <a:xfrm>
            <a:off x="614363" y="1138238"/>
            <a:ext cx="8270875" cy="5211762"/>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11"/>
          </p:nvPr>
        </p:nvSpPr>
        <p:spPr/>
        <p:txBody>
          <a:bodyPr/>
          <a:lstStyle/>
          <a:p>
            <a:r>
              <a:rPr lang="en-US"/>
              <a:t>		   </a:t>
            </a:r>
            <a:fld id="{8028B7FA-04B7-403C-91C7-48E9355FAC2A}" type="slidenum">
              <a:rPr lang="en-US"/>
              <a:pPr/>
              <a:t>85</a:t>
            </a:fld>
            <a:endParaRPr lang="en-US"/>
          </a:p>
        </p:txBody>
      </p:sp>
      <p:sp>
        <p:nvSpPr>
          <p:cNvPr id="897026" name="Rectangle 2"/>
          <p:cNvSpPr>
            <a:spLocks noGrp="1" noChangeArrowheads="1"/>
          </p:cNvSpPr>
          <p:nvPr>
            <p:ph type="title"/>
          </p:nvPr>
        </p:nvSpPr>
        <p:spPr/>
        <p:txBody>
          <a:bodyPr/>
          <a:lstStyle/>
          <a:p>
            <a:r>
              <a:rPr lang="en-US" dirty="0" smtClean="0"/>
              <a:t>Good or Bad?</a:t>
            </a:r>
            <a:endParaRPr lang="en-US" dirty="0"/>
          </a:p>
        </p:txBody>
      </p:sp>
      <p:pic>
        <p:nvPicPr>
          <p:cNvPr id="897027" name="Picture 3" descr="IMG_1605"/>
          <p:cNvPicPr>
            <a:picLocks noChangeAspect="1" noChangeArrowheads="1"/>
          </p:cNvPicPr>
          <p:nvPr/>
        </p:nvPicPr>
        <p:blipFill>
          <a:blip r:embed="rId3" cstate="email"/>
          <a:srcRect/>
          <a:stretch>
            <a:fillRect/>
          </a:stretch>
        </p:blipFill>
        <p:spPr bwMode="auto">
          <a:xfrm>
            <a:off x="933450" y="1089025"/>
            <a:ext cx="7094538" cy="5321300"/>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		   </a:t>
            </a:r>
            <a:fld id="{32E69CB3-6DFD-4E36-89EB-961AB2216A67}" type="slidenum">
              <a:rPr lang="en-US"/>
              <a:pPr/>
              <a:t>86</a:t>
            </a:fld>
            <a:endParaRPr lang="en-US"/>
          </a:p>
        </p:txBody>
      </p:sp>
      <p:sp>
        <p:nvSpPr>
          <p:cNvPr id="1056770" name="Rectangle 2"/>
          <p:cNvSpPr>
            <a:spLocks noGrp="1" noChangeArrowheads="1"/>
          </p:cNvSpPr>
          <p:nvPr>
            <p:ph type="title"/>
          </p:nvPr>
        </p:nvSpPr>
        <p:spPr/>
        <p:txBody>
          <a:bodyPr/>
          <a:lstStyle/>
          <a:p>
            <a:r>
              <a:rPr lang="en-US" dirty="0" smtClean="0"/>
              <a:t>Good or Bad?</a:t>
            </a:r>
            <a:endParaRPr lang="en-US" dirty="0"/>
          </a:p>
        </p:txBody>
      </p:sp>
      <p:sp>
        <p:nvSpPr>
          <p:cNvPr id="1056771" name="Rectangle 3"/>
          <p:cNvSpPr>
            <a:spLocks noGrp="1" noChangeArrowheads="1"/>
          </p:cNvSpPr>
          <p:nvPr>
            <p:ph type="body" idx="1"/>
          </p:nvPr>
        </p:nvSpPr>
        <p:spPr/>
        <p:txBody>
          <a:bodyPr/>
          <a:lstStyle/>
          <a:p>
            <a:endParaRPr lang="en-US"/>
          </a:p>
        </p:txBody>
      </p:sp>
      <p:pic>
        <p:nvPicPr>
          <p:cNvPr id="1056772" name="Picture 4" descr="IMGP3681"/>
          <p:cNvPicPr>
            <a:picLocks noChangeAspect="1" noChangeArrowheads="1"/>
          </p:cNvPicPr>
          <p:nvPr/>
        </p:nvPicPr>
        <p:blipFill>
          <a:blip r:embed="rId2" cstate="email"/>
          <a:srcRect/>
          <a:stretch>
            <a:fillRect/>
          </a:stretch>
        </p:blipFill>
        <p:spPr bwMode="auto">
          <a:xfrm>
            <a:off x="419100" y="1381125"/>
            <a:ext cx="7620000" cy="4919663"/>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6"/>
          <p:cNvSpPr>
            <a:spLocks noGrp="1"/>
          </p:cNvSpPr>
          <p:nvPr>
            <p:ph type="ftr" sz="quarter" idx="11"/>
          </p:nvPr>
        </p:nvSpPr>
        <p:spPr/>
        <p:txBody>
          <a:bodyPr/>
          <a:lstStyle/>
          <a:p>
            <a:r>
              <a:rPr lang="en-US"/>
              <a:t>		   </a:t>
            </a:r>
            <a:fld id="{3A1CE00F-4FFC-418D-9713-725C949044B9}" type="slidenum">
              <a:rPr lang="en-US"/>
              <a:pPr/>
              <a:t>87</a:t>
            </a:fld>
            <a:endParaRPr lang="en-US"/>
          </a:p>
        </p:txBody>
      </p:sp>
      <p:sp>
        <p:nvSpPr>
          <p:cNvPr id="899074" name="Rectangle 2"/>
          <p:cNvSpPr>
            <a:spLocks noGrp="1" noChangeArrowheads="1"/>
          </p:cNvSpPr>
          <p:nvPr>
            <p:ph type="title"/>
          </p:nvPr>
        </p:nvSpPr>
        <p:spPr/>
        <p:txBody>
          <a:bodyPr/>
          <a:lstStyle/>
          <a:p>
            <a:r>
              <a:rPr lang="en-US" dirty="0" smtClean="0"/>
              <a:t>Good or Bad?</a:t>
            </a:r>
            <a:endParaRPr lang="en-US" dirty="0"/>
          </a:p>
        </p:txBody>
      </p:sp>
      <p:pic>
        <p:nvPicPr>
          <p:cNvPr id="899075" name="Picture 3" descr="100_1972"/>
          <p:cNvPicPr>
            <a:picLocks noGrp="1" noChangeAspect="1" noChangeArrowheads="1"/>
          </p:cNvPicPr>
          <p:nvPr>
            <p:ph sz="quarter" idx="3"/>
          </p:nvPr>
        </p:nvPicPr>
        <p:blipFill>
          <a:blip r:embed="rId3" cstate="email"/>
          <a:srcRect/>
          <a:stretch>
            <a:fillRect/>
          </a:stretch>
        </p:blipFill>
        <p:spPr>
          <a:xfrm>
            <a:off x="511175" y="1489075"/>
            <a:ext cx="7642225" cy="4814888"/>
          </a:xfrm>
          <a:noFill/>
          <a:ln w="50800">
            <a:solidFill>
              <a:schemeClr val="tx1"/>
            </a:solidFill>
          </a:ln>
        </p:spPr>
      </p:pic>
    </p:spTree>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a:t>
            </a:r>
            <a:fld id="{08A476F4-B73B-421A-A93C-2FB75A496307}" type="slidenum">
              <a:rPr lang="en-US"/>
              <a:pPr/>
              <a:t>88</a:t>
            </a:fld>
            <a:endParaRPr lang="en-US"/>
          </a:p>
        </p:txBody>
      </p:sp>
      <p:sp>
        <p:nvSpPr>
          <p:cNvPr id="903170" name="Rectangle 2"/>
          <p:cNvSpPr>
            <a:spLocks noGrp="1" noChangeArrowheads="1"/>
          </p:cNvSpPr>
          <p:nvPr>
            <p:ph type="title"/>
          </p:nvPr>
        </p:nvSpPr>
        <p:spPr>
          <a:xfrm>
            <a:off x="381000" y="292100"/>
            <a:ext cx="8086725" cy="720725"/>
          </a:xfrm>
        </p:spPr>
        <p:txBody>
          <a:bodyPr/>
          <a:lstStyle/>
          <a:p>
            <a:r>
              <a:rPr lang="en-US" dirty="0" smtClean="0"/>
              <a:t>Good or Bad?</a:t>
            </a:r>
            <a:endParaRPr lang="en-US" dirty="0"/>
          </a:p>
        </p:txBody>
      </p:sp>
      <p:pic>
        <p:nvPicPr>
          <p:cNvPr id="903171" name="Picture 3" descr="100_0625"/>
          <p:cNvPicPr>
            <a:picLocks noChangeAspect="1" noChangeArrowheads="1"/>
          </p:cNvPicPr>
          <p:nvPr/>
        </p:nvPicPr>
        <p:blipFill>
          <a:blip r:embed="rId3" cstate="email"/>
          <a:srcRect/>
          <a:stretch>
            <a:fillRect/>
          </a:stretch>
        </p:blipFill>
        <p:spPr bwMode="auto">
          <a:xfrm>
            <a:off x="895350" y="1279525"/>
            <a:ext cx="6808788" cy="5105400"/>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		   </a:t>
            </a:r>
            <a:fld id="{3FBF02AB-AEDF-4736-BBED-0CB8FA69B9AB}" type="slidenum">
              <a:rPr lang="en-US"/>
              <a:pPr/>
              <a:t>89</a:t>
            </a:fld>
            <a:endParaRPr lang="en-US"/>
          </a:p>
        </p:txBody>
      </p:sp>
      <p:sp>
        <p:nvSpPr>
          <p:cNvPr id="905218" name="Rectangle 2"/>
          <p:cNvSpPr>
            <a:spLocks noGrp="1" noChangeArrowheads="1"/>
          </p:cNvSpPr>
          <p:nvPr>
            <p:ph type="title"/>
          </p:nvPr>
        </p:nvSpPr>
        <p:spPr/>
        <p:txBody>
          <a:bodyPr/>
          <a:lstStyle/>
          <a:p>
            <a:r>
              <a:rPr lang="en-US" dirty="0" smtClean="0"/>
              <a:t>Good or Bad?</a:t>
            </a:r>
            <a:endParaRPr lang="en-US" dirty="0"/>
          </a:p>
        </p:txBody>
      </p:sp>
      <p:pic>
        <p:nvPicPr>
          <p:cNvPr id="905219" name="Picture 3" descr="100_0598"/>
          <p:cNvPicPr>
            <a:picLocks noChangeAspect="1" noChangeArrowheads="1"/>
          </p:cNvPicPr>
          <p:nvPr/>
        </p:nvPicPr>
        <p:blipFill>
          <a:blip r:embed="rId3" cstate="email"/>
          <a:srcRect/>
          <a:stretch>
            <a:fillRect/>
          </a:stretch>
        </p:blipFill>
        <p:spPr bwMode="auto">
          <a:xfrm>
            <a:off x="930275" y="1101725"/>
            <a:ext cx="7078663" cy="5308600"/>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381000"/>
            <a:ext cx="9144000" cy="1019175"/>
          </a:xfrm>
        </p:spPr>
        <p:txBody>
          <a:bodyPr/>
          <a:lstStyle/>
          <a:p>
            <a:r>
              <a:rPr lang="en-US" smtClean="0"/>
              <a:t>Compliance Activities: Risk Level 2</a:t>
            </a:r>
          </a:p>
        </p:txBody>
      </p:sp>
      <p:graphicFrame>
        <p:nvGraphicFramePr>
          <p:cNvPr id="4" name="Content Placeholder 3"/>
          <p:cNvGraphicFramePr>
            <a:graphicFrameLocks noGrp="1"/>
          </p:cNvGraphicFramePr>
          <p:nvPr>
            <p:ph idx="1"/>
          </p:nvPr>
        </p:nvGraphicFramePr>
        <p:xfrm>
          <a:off x="0" y="1422400"/>
          <a:ext cx="9144000" cy="4719320"/>
        </p:xfrm>
        <a:graphic>
          <a:graphicData uri="http://schemas.openxmlformats.org/drawingml/2006/table">
            <a:tbl>
              <a:tblPr firstRow="1" bandRow="1">
                <a:tableStyleId>{6E25E649-3F16-4E02-A733-19D2CDBF48F0}</a:tableStyleId>
              </a:tblPr>
              <a:tblGrid>
                <a:gridCol w="3791071"/>
                <a:gridCol w="5352929"/>
              </a:tblGrid>
              <a:tr h="370840">
                <a:tc>
                  <a:txBody>
                    <a:bodyPr/>
                    <a:lstStyle/>
                    <a:p>
                      <a:pPr algn="ctr"/>
                      <a:r>
                        <a:rPr lang="en-US" dirty="0" smtClean="0"/>
                        <a:t>Task</a:t>
                      </a:r>
                      <a:endParaRPr lang="en-US" dirty="0"/>
                    </a:p>
                  </a:txBody>
                  <a:tcPr/>
                </a:tc>
                <a:tc>
                  <a:txBody>
                    <a:bodyPr/>
                    <a:lstStyle/>
                    <a:p>
                      <a:pPr algn="ctr"/>
                      <a:r>
                        <a:rPr lang="en-US" dirty="0" smtClean="0"/>
                        <a:t>Submittal Requirement</a:t>
                      </a:r>
                      <a:endParaRPr lang="en-US" dirty="0"/>
                    </a:p>
                  </a:txBody>
                  <a:tcPr/>
                </a:tc>
              </a:tr>
              <a:tr h="370840">
                <a:tc>
                  <a:txBody>
                    <a:bodyPr/>
                    <a:lstStyle/>
                    <a:p>
                      <a:r>
                        <a:rPr lang="en-US" dirty="0" smtClean="0"/>
                        <a:t>Weekly Inspection Report</a:t>
                      </a:r>
                      <a:endParaRPr lang="en-US" dirty="0"/>
                    </a:p>
                  </a:txBody>
                  <a:tcPr/>
                </a:tc>
                <a:tc>
                  <a:txBody>
                    <a:bodyPr/>
                    <a:lstStyle/>
                    <a:p>
                      <a:r>
                        <a:rPr lang="en-US" dirty="0" smtClean="0"/>
                        <a:t>Hold in SWPPP, submit</a:t>
                      </a:r>
                      <a:r>
                        <a:rPr lang="en-US" baseline="0" dirty="0" smtClean="0"/>
                        <a:t> with Annual Report</a:t>
                      </a:r>
                      <a:endParaRPr lang="en-US" dirty="0"/>
                    </a:p>
                  </a:txBody>
                  <a:tcPr/>
                </a:tc>
              </a:tr>
              <a:tr h="370840">
                <a:tc>
                  <a:txBody>
                    <a:bodyPr/>
                    <a:lstStyle/>
                    <a:p>
                      <a:r>
                        <a:rPr lang="en-US" dirty="0" smtClean="0"/>
                        <a:t>Storm Event Inspection Report</a:t>
                      </a:r>
                      <a:endParaRPr lang="en-US" dirty="0"/>
                    </a:p>
                  </a:txBody>
                  <a:tcPr/>
                </a:tc>
                <a:tc>
                  <a:txBody>
                    <a:bodyPr/>
                    <a:lstStyle/>
                    <a:p>
                      <a:r>
                        <a:rPr lang="en-US" dirty="0" smtClean="0"/>
                        <a:t>Hold in SWPPP, submit with Annual Report</a:t>
                      </a:r>
                      <a:endParaRPr lang="en-US" dirty="0"/>
                    </a:p>
                  </a:txBody>
                  <a:tcPr/>
                </a:tc>
              </a:tr>
              <a:tr h="370840">
                <a:tc>
                  <a:txBody>
                    <a:bodyPr/>
                    <a:lstStyle/>
                    <a:p>
                      <a:r>
                        <a:rPr lang="en-US" dirty="0" smtClean="0"/>
                        <a:t>Rain Event Action Plan (REAP)</a:t>
                      </a:r>
                      <a:endParaRPr lang="en-US" dirty="0"/>
                    </a:p>
                  </a:txBody>
                  <a:tcPr/>
                </a:tc>
                <a:tc>
                  <a:txBody>
                    <a:bodyPr/>
                    <a:lstStyle/>
                    <a:p>
                      <a:r>
                        <a:rPr lang="en-US" dirty="0" smtClean="0"/>
                        <a:t>Hold in SWPPP, submit with Annual Report</a:t>
                      </a:r>
                      <a:endParaRPr lang="en-US" dirty="0"/>
                    </a:p>
                  </a:txBody>
                  <a:tcPr/>
                </a:tc>
              </a:tr>
              <a:tr h="370840">
                <a:tc>
                  <a:txBody>
                    <a:bodyPr/>
                    <a:lstStyle/>
                    <a:p>
                      <a:r>
                        <a:rPr lang="en-US" dirty="0" smtClean="0"/>
                        <a:t>Weather forecast</a:t>
                      </a:r>
                      <a:endParaRPr lang="en-US" dirty="0"/>
                    </a:p>
                  </a:txBody>
                  <a:tcPr/>
                </a:tc>
                <a:tc>
                  <a:txBody>
                    <a:bodyPr/>
                    <a:lstStyle/>
                    <a:p>
                      <a:r>
                        <a:rPr lang="en-US" dirty="0" smtClean="0"/>
                        <a:t>Hold in SWPPP, submit with Annual Report</a:t>
                      </a:r>
                      <a:endParaRPr lang="en-US" dirty="0"/>
                    </a:p>
                  </a:txBody>
                  <a:tcPr/>
                </a:tc>
              </a:tr>
              <a:tr h="370840">
                <a:tc>
                  <a:txBody>
                    <a:bodyPr/>
                    <a:lstStyle/>
                    <a:p>
                      <a:r>
                        <a:rPr lang="en-US" dirty="0" smtClean="0"/>
                        <a:t>NAL compliance monitoring data</a:t>
                      </a:r>
                      <a:endParaRPr lang="en-US" dirty="0"/>
                    </a:p>
                  </a:txBody>
                  <a:tcPr/>
                </a:tc>
                <a:tc>
                  <a:txBody>
                    <a:bodyPr/>
                    <a:lstStyle/>
                    <a:p>
                      <a:r>
                        <a:rPr lang="en-US" dirty="0" smtClean="0"/>
                        <a:t>Hold in SWPPP, submit with Annual Report</a:t>
                      </a:r>
                    </a:p>
                    <a:p>
                      <a:r>
                        <a:rPr lang="en-US" dirty="0" smtClean="0"/>
                        <a:t>If NAL exceedance, submit to SMARTS within 10 days</a:t>
                      </a:r>
                      <a:endParaRPr lang="en-US" dirty="0"/>
                    </a:p>
                  </a:txBody>
                  <a:tcPr/>
                </a:tc>
              </a:tr>
              <a:tr h="370840">
                <a:tc>
                  <a:txBody>
                    <a:bodyPr/>
                    <a:lstStyle/>
                    <a:p>
                      <a:r>
                        <a:rPr lang="en-US" dirty="0" smtClean="0"/>
                        <a:t>NAL Exceedance Report</a:t>
                      </a:r>
                      <a:endParaRPr lang="en-US" dirty="0"/>
                    </a:p>
                  </a:txBody>
                  <a:tcPr/>
                </a:tc>
                <a:tc>
                  <a:txBody>
                    <a:bodyPr/>
                    <a:lstStyle/>
                    <a:p>
                      <a:r>
                        <a:rPr lang="en-US" dirty="0" smtClean="0"/>
                        <a:t>Submit to SMARTS if requested by RB</a:t>
                      </a:r>
                      <a:endParaRPr lang="en-US" dirty="0"/>
                    </a:p>
                  </a:txBody>
                  <a:tcPr/>
                </a:tc>
              </a:tr>
              <a:tr h="370840">
                <a:tc>
                  <a:txBody>
                    <a:bodyPr/>
                    <a:lstStyle/>
                    <a:p>
                      <a:r>
                        <a:rPr lang="en-US" dirty="0" smtClean="0"/>
                        <a:t>SWPPP Modifications</a:t>
                      </a:r>
                      <a:endParaRPr lang="en-US" dirty="0"/>
                    </a:p>
                  </a:txBody>
                  <a:tcPr/>
                </a:tc>
                <a:tc>
                  <a:txBody>
                    <a:bodyPr/>
                    <a:lstStyle/>
                    <a:p>
                      <a:r>
                        <a:rPr lang="en-US" dirty="0" smtClean="0"/>
                        <a:t>Upload major modifications</a:t>
                      </a:r>
                    </a:p>
                  </a:txBody>
                  <a:tcPr/>
                </a:tc>
              </a:tr>
              <a:tr h="370840">
                <a:tc>
                  <a:txBody>
                    <a:bodyPr/>
                    <a:lstStyle/>
                    <a:p>
                      <a:r>
                        <a:rPr lang="en-US" dirty="0" smtClean="0"/>
                        <a:t>Quarterly Non-Stormwater Report</a:t>
                      </a:r>
                      <a:endParaRPr lang="en-US" dirty="0"/>
                    </a:p>
                  </a:txBody>
                  <a:tcPr/>
                </a:tc>
                <a:tc>
                  <a:txBody>
                    <a:bodyPr/>
                    <a:lstStyle/>
                    <a:p>
                      <a:r>
                        <a:rPr lang="en-US" dirty="0" smtClean="0"/>
                        <a:t>Hold in SWPPP, submit with Annual Report</a:t>
                      </a:r>
                      <a:endParaRPr lang="en-US" dirty="0"/>
                    </a:p>
                  </a:txBody>
                  <a:tcPr/>
                </a:tc>
              </a:tr>
              <a:tr h="370840">
                <a:tc>
                  <a:txBody>
                    <a:bodyPr/>
                    <a:lstStyle/>
                    <a:p>
                      <a:r>
                        <a:rPr lang="en-US" dirty="0" smtClean="0"/>
                        <a:t>Non-visible pollutant Monitoring</a:t>
                      </a:r>
                      <a:endParaRPr lang="en-US" dirty="0"/>
                    </a:p>
                  </a:txBody>
                  <a:tcPr/>
                </a:tc>
                <a:tc>
                  <a:txBody>
                    <a:bodyPr/>
                    <a:lstStyle/>
                    <a:p>
                      <a:r>
                        <a:rPr lang="en-US" baseline="0" dirty="0" smtClean="0"/>
                        <a:t>Hold in SWPPP, submit with Annual Report</a:t>
                      </a:r>
                      <a:endParaRPr lang="en-US" baseline="0" dirty="0"/>
                    </a:p>
                  </a:txBody>
                  <a:tcPr/>
                </a:tc>
              </a:tr>
              <a:tr h="370840">
                <a:tc>
                  <a:txBody>
                    <a:bodyPr/>
                    <a:lstStyle/>
                    <a:p>
                      <a:r>
                        <a:rPr lang="en-US" dirty="0" smtClean="0"/>
                        <a:t>Annual Report</a:t>
                      </a:r>
                      <a:endParaRPr lang="en-US" dirty="0"/>
                    </a:p>
                  </a:txBody>
                  <a:tcPr/>
                </a:tc>
                <a:tc>
                  <a:txBody>
                    <a:bodyPr/>
                    <a:lstStyle/>
                    <a:p>
                      <a:r>
                        <a:rPr lang="en-US" dirty="0" smtClean="0"/>
                        <a:t>Covers</a:t>
                      </a:r>
                      <a:r>
                        <a:rPr lang="en-US" baseline="0" dirty="0" smtClean="0"/>
                        <a:t> July 1 – June 30; due on September 1</a:t>
                      </a:r>
                    </a:p>
                  </a:txBody>
                  <a:tcPr/>
                </a:tc>
              </a:tr>
              <a:tr h="370840">
                <a:tc>
                  <a:txBody>
                    <a:bodyPr/>
                    <a:lstStyle/>
                    <a:p>
                      <a:r>
                        <a:rPr lang="en-US" dirty="0" smtClean="0"/>
                        <a:t>Notice of Termination</a:t>
                      </a:r>
                      <a:endParaRPr lang="en-US" dirty="0"/>
                    </a:p>
                  </a:txBody>
                  <a:tcPr/>
                </a:tc>
                <a:tc>
                  <a:txBody>
                    <a:bodyPr/>
                    <a:lstStyle/>
                    <a:p>
                      <a:r>
                        <a:rPr lang="en-US" baseline="0" dirty="0" smtClean="0"/>
                        <a:t>Within 90 Days of project completion</a:t>
                      </a:r>
                    </a:p>
                  </a:txBody>
                  <a:tcPr/>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		   </a:t>
            </a:r>
            <a:fld id="{59B9E2EE-F061-4987-BA92-BB99133673E1}" type="slidenum">
              <a:rPr lang="en-US"/>
              <a:pPr/>
              <a:t>90</a:t>
            </a:fld>
            <a:endParaRPr lang="en-US"/>
          </a:p>
        </p:txBody>
      </p:sp>
      <p:sp>
        <p:nvSpPr>
          <p:cNvPr id="915458" name="Rectangle 2"/>
          <p:cNvSpPr>
            <a:spLocks noGrp="1" noChangeArrowheads="1"/>
          </p:cNvSpPr>
          <p:nvPr>
            <p:ph type="title"/>
          </p:nvPr>
        </p:nvSpPr>
        <p:spPr/>
        <p:txBody>
          <a:bodyPr/>
          <a:lstStyle/>
          <a:p>
            <a:r>
              <a:rPr lang="en-US" dirty="0" smtClean="0"/>
              <a:t>Good or Bad?</a:t>
            </a:r>
            <a:endParaRPr lang="en-US" dirty="0"/>
          </a:p>
        </p:txBody>
      </p:sp>
      <p:pic>
        <p:nvPicPr>
          <p:cNvPr id="915460" name="Picture 4" descr="IMGP3609"/>
          <p:cNvPicPr>
            <a:picLocks noChangeAspect="1" noChangeArrowheads="1"/>
          </p:cNvPicPr>
          <p:nvPr/>
        </p:nvPicPr>
        <p:blipFill>
          <a:blip r:embed="rId2" cstate="email"/>
          <a:srcRect/>
          <a:stretch>
            <a:fillRect/>
          </a:stretch>
        </p:blipFill>
        <p:spPr bwMode="auto">
          <a:xfrm>
            <a:off x="787400" y="1116013"/>
            <a:ext cx="7054850" cy="5291137"/>
          </a:xfrm>
          <a:prstGeom prst="rect">
            <a:avLst/>
          </a:prstGeom>
          <a:noFill/>
          <a:ln w="50800">
            <a:solidFill>
              <a:schemeClr val="tx1"/>
            </a:solidFill>
            <a:miter lim="800000"/>
            <a:headEnd/>
            <a:tailEnd/>
          </a:ln>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4890</TotalTime>
  <Words>3124</Words>
  <Application>Microsoft Office PowerPoint</Application>
  <PresentationFormat>On-screen Show (4:3)</PresentationFormat>
  <Paragraphs>756</Paragraphs>
  <Slides>90</Slides>
  <Notes>43</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Default Design</vt:lpstr>
      <vt:lpstr>Slide 1</vt:lpstr>
      <vt:lpstr>CGP Fast Facts</vt:lpstr>
      <vt:lpstr>Project Fast Facts</vt:lpstr>
      <vt:lpstr>Historical Enforcement (Or, Why Should You Care?)</vt:lpstr>
      <vt:lpstr>Pollutant Effects - Sediment</vt:lpstr>
      <vt:lpstr>Pollutant Effects - Trash</vt:lpstr>
      <vt:lpstr>Permit Requirements</vt:lpstr>
      <vt:lpstr>Compliance Activities: Risk Level 1</vt:lpstr>
      <vt:lpstr>Compliance Activities: Risk Level 2</vt:lpstr>
      <vt:lpstr>Compliance Activities: Risk Level 3</vt:lpstr>
      <vt:lpstr>Compliance Activities: LUP Type 1</vt:lpstr>
      <vt:lpstr>Compliance Activities: LUP Type 2</vt:lpstr>
      <vt:lpstr>Compliance Activities: LUP Type 3</vt:lpstr>
      <vt:lpstr>Storm Water Pollution Prevention Plan (SWPPP)</vt:lpstr>
      <vt:lpstr>Numeric Action Levels (NALs)</vt:lpstr>
      <vt:lpstr>Numeric Effluent Limitations (NELs)</vt:lpstr>
      <vt:lpstr>Turbidity Readings - Visual Comparisons</vt:lpstr>
      <vt:lpstr>Can You Estimate Turbidity?</vt:lpstr>
      <vt:lpstr>Certification and Training</vt:lpstr>
      <vt:lpstr>Example Project – Start to Finish </vt:lpstr>
      <vt:lpstr>2 Weeks Prior to Construction </vt:lpstr>
      <vt:lpstr>Start of Construction</vt:lpstr>
      <vt:lpstr>Start of Construction</vt:lpstr>
      <vt:lpstr>55% Chance of Rain Forecasted</vt:lpstr>
      <vt:lpstr>Rain Event Occurs</vt:lpstr>
      <vt:lpstr>Rain Event Occurs</vt:lpstr>
      <vt:lpstr>Post-Storm </vt:lpstr>
      <vt:lpstr>During Construction</vt:lpstr>
      <vt:lpstr>If NAL Exceedance Occurs</vt:lpstr>
      <vt:lpstr>Tips for Achieving Compliance</vt:lpstr>
      <vt:lpstr>Construction BMP Review</vt:lpstr>
      <vt:lpstr>When Should BMPs be Implemented?</vt:lpstr>
      <vt:lpstr>Erosion Controls</vt:lpstr>
      <vt:lpstr>Erosion Controls: Soil Binder</vt:lpstr>
      <vt:lpstr>Erosion Controls: Mulches  Hydraulic Mulch/Bonded Fiber Matrix</vt:lpstr>
      <vt:lpstr>Erosion Controls:  Rolled Erosion Control Products</vt:lpstr>
      <vt:lpstr>Slide 37</vt:lpstr>
      <vt:lpstr>Erosion Control Cost/Performance</vt:lpstr>
      <vt:lpstr>Sediment Controls: Fiber Rolls</vt:lpstr>
      <vt:lpstr>Sediment Controls: Silt Fence</vt:lpstr>
      <vt:lpstr>Sediment Control: Inlet Protection</vt:lpstr>
      <vt:lpstr>Sediment Control: Sediment Ponds</vt:lpstr>
      <vt:lpstr>Tracking Controls</vt:lpstr>
      <vt:lpstr>Sediment Control Summary</vt:lpstr>
      <vt:lpstr>Material Storage</vt:lpstr>
      <vt:lpstr>Waste Management</vt:lpstr>
      <vt:lpstr>Example Photos</vt:lpstr>
      <vt:lpstr>Slide 48</vt:lpstr>
      <vt:lpstr>Slide 49</vt:lpstr>
      <vt:lpstr>Slide 50</vt:lpstr>
      <vt:lpstr>Slide 51</vt:lpstr>
      <vt:lpstr>Slide 52</vt:lpstr>
      <vt:lpstr>Slide 53</vt:lpstr>
      <vt:lpstr>Slide 54</vt:lpstr>
      <vt:lpstr>Slide 55</vt:lpstr>
      <vt:lpstr>Slide 56</vt:lpstr>
      <vt:lpstr>Slide 57</vt:lpstr>
      <vt:lpstr>Stockpile Management</vt:lpstr>
      <vt:lpstr>Stockpile Management</vt:lpstr>
      <vt:lpstr>Slide 60</vt:lpstr>
      <vt:lpstr>Slide 61</vt:lpstr>
      <vt:lpstr>Poor Silt Fence Application</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Good or Bad?</vt:lpstr>
      <vt:lpstr>Good or Bad?</vt:lpstr>
      <vt:lpstr>Good or Bad?</vt:lpstr>
      <vt:lpstr>Good or Bad?</vt:lpstr>
      <vt:lpstr>Good or Bad?</vt:lpstr>
      <vt:lpstr>Good or Bad?</vt:lpstr>
      <vt:lpstr>Good or Bad?</vt:lpstr>
      <vt:lpstr>Good or Bad?</vt:lpstr>
      <vt:lpstr>Good or Bad?</vt:lpstr>
      <vt:lpstr>Good or Bad?</vt:lpstr>
      <vt:lpstr>Good or Bad?</vt:lpstr>
    </vt:vector>
  </TitlesOfParts>
  <Company>RBF Consulting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Legacy Park </dc:title>
  <dc:creator>Computer Services</dc:creator>
  <cp:lastModifiedBy>tfincher</cp:lastModifiedBy>
  <cp:revision>243</cp:revision>
  <dcterms:created xsi:type="dcterms:W3CDTF">2010-10-21T18:12:52Z</dcterms:created>
  <dcterms:modified xsi:type="dcterms:W3CDTF">2012-02-27T23:11:35Z</dcterms:modified>
</cp:coreProperties>
</file>